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9144000" cy="6858000"/>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a:defRPr>
        <a:latin typeface="Arial"/>
        <a:ea typeface="Arial"/>
        <a:cs typeface="Arial"/>
        <a:sym typeface="Arial"/>
      </a:defRPr>
    </a:lvl6pPr>
    <a:lvl7pPr>
      <a:defRPr>
        <a:latin typeface="Arial"/>
        <a:ea typeface="Arial"/>
        <a:cs typeface="Arial"/>
        <a:sym typeface="Arial"/>
      </a:defRPr>
    </a:lvl7pPr>
    <a:lvl8pPr>
      <a:defRPr>
        <a:latin typeface="Arial"/>
        <a:ea typeface="Arial"/>
        <a:cs typeface="Arial"/>
        <a:sym typeface="Arial"/>
      </a:defRPr>
    </a:lvl8pPr>
    <a:lvl9pPr>
      <a:defRPr>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b="def" i="def"/>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5"/>
          <p:cNvSpPr/>
          <p:nvPr>
            <p:ph type="sldImg"/>
          </p:nvPr>
        </p:nvSpPr>
        <p:spPr>
          <a:xfrm>
            <a:off x="1143000" y="685800"/>
            <a:ext cx="4572000" cy="3429000"/>
          </a:xfrm>
          <a:prstGeom prst="rect">
            <a:avLst/>
          </a:prstGeom>
        </p:spPr>
        <p:txBody>
          <a:bodyPr/>
          <a:lstStyle/>
          <a:p>
            <a:pPr lvl="0"/>
          </a:p>
        </p:txBody>
      </p:sp>
      <p:sp>
        <p:nvSpPr>
          <p:cNvPr id="6" name="Shape 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 name="Shape 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spd="med" advClick="1"/>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indent="457200" algn="ctr">
        <a:defRPr sz="4400">
          <a:latin typeface="Arial"/>
          <a:ea typeface="Arial"/>
          <a:cs typeface="Arial"/>
          <a:sym typeface="Arial"/>
        </a:defRPr>
      </a:lvl6pPr>
      <a:lvl7pPr indent="914400" algn="ctr">
        <a:defRPr sz="4400">
          <a:latin typeface="Arial"/>
          <a:ea typeface="Arial"/>
          <a:cs typeface="Arial"/>
          <a:sym typeface="Arial"/>
        </a:defRPr>
      </a:lvl7pPr>
      <a:lvl8pPr indent="1371600" algn="ctr">
        <a:defRPr sz="4400">
          <a:latin typeface="Arial"/>
          <a:ea typeface="Arial"/>
          <a:cs typeface="Arial"/>
          <a:sym typeface="Arial"/>
        </a:defRPr>
      </a:lvl8pPr>
      <a:lvl9pPr indent="1828800"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indent="457200" algn="r">
        <a:defRPr sz="1400">
          <a:solidFill>
            <a:schemeClr val="tx1"/>
          </a:solidFill>
          <a:latin typeface="+mn-lt"/>
          <a:ea typeface="+mn-ea"/>
          <a:cs typeface="+mn-cs"/>
          <a:sym typeface="Arial"/>
        </a:defRPr>
      </a:lvl2pPr>
      <a:lvl3pPr indent="914400" algn="r">
        <a:defRPr sz="1400">
          <a:solidFill>
            <a:schemeClr val="tx1"/>
          </a:solidFill>
          <a:latin typeface="+mn-lt"/>
          <a:ea typeface="+mn-ea"/>
          <a:cs typeface="+mn-cs"/>
          <a:sym typeface="Arial"/>
        </a:defRPr>
      </a:lvl3pPr>
      <a:lvl4pPr indent="1371600" algn="r">
        <a:defRPr sz="1400">
          <a:solidFill>
            <a:schemeClr val="tx1"/>
          </a:solidFill>
          <a:latin typeface="+mn-lt"/>
          <a:ea typeface="+mn-ea"/>
          <a:cs typeface="+mn-cs"/>
          <a:sym typeface="Arial"/>
        </a:defRPr>
      </a:lvl4pPr>
      <a:lvl5pPr indent="1828800"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adlier-oxford.com/phonics/analogies/analogiesx.htm" TargetMode="External"/><Relationship Id="rId3" Type="http://schemas.openxmlformats.org/officeDocument/2006/relationships/hyperlink" Target="http://www.quia.com/cb/7146.html" TargetMode="External"/><Relationship Id="rId4" Type="http://schemas.openxmlformats.org/officeDocument/2006/relationships/hyperlink" Target="http://a4esl.org/q/f/z/zz67fck.htm" TargetMode="Externa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 name="Shape 8"/>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               </a:t>
            </a:r>
          </a:p>
        </p:txBody>
      </p:sp>
      <p:sp>
        <p:nvSpPr>
          <p:cNvPr id="9" name="Shape 9"/>
          <p:cNvSpPr/>
          <p:nvPr>
            <p:ph type="body" idx="4294967295"/>
          </p:nvPr>
        </p:nvSpPr>
        <p:spPr>
          <a:xfrm>
            <a:off x="3810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SzTx/>
              <a:buNone/>
              <a:defRPr sz="1800"/>
            </a:pPr>
            <a:r>
              <a:rPr sz="3200"/>
              <a:t>                                   </a:t>
            </a:r>
            <a:endParaRPr sz="3200"/>
          </a:p>
          <a:p>
            <a:pPr lvl="0">
              <a:buSzTx/>
              <a:buNone/>
              <a:defRPr sz="1800"/>
            </a:pPr>
            <a:endParaRPr sz="3200"/>
          </a:p>
          <a:p>
            <a:pPr lvl="0">
              <a:buSzTx/>
              <a:buNone/>
              <a:defRPr sz="1800"/>
            </a:pPr>
            <a:endParaRPr sz="3200"/>
          </a:p>
          <a:p>
            <a:pPr lvl="0">
              <a:buSzTx/>
              <a:buNone/>
              <a:defRPr sz="1800"/>
            </a:pPr>
            <a:endParaRPr sz="3200"/>
          </a:p>
          <a:p>
            <a:pPr lvl="0">
              <a:buSzTx/>
              <a:buNone/>
              <a:defRPr sz="1800"/>
            </a:pPr>
            <a:endParaRPr sz="3200"/>
          </a:p>
          <a:p>
            <a:pPr lvl="0" algn="ctr">
              <a:buSzTx/>
              <a:buNone/>
              <a:defRPr sz="1800"/>
            </a:pPr>
            <a:r>
              <a:rPr b="1" sz="3200"/>
              <a:t>     Relationships Between Two Things 	That Are Different</a:t>
            </a:r>
          </a:p>
        </p:txBody>
      </p:sp>
      <p:sp>
        <p:nvSpPr>
          <p:cNvPr id="10" name="Shape 10"/>
          <p:cNvSpPr/>
          <p:nvPr/>
        </p:nvSpPr>
        <p:spPr>
          <a:xfrm>
            <a:off x="1143000" y="1447800"/>
            <a:ext cx="7010400" cy="22098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sz="8700">
                <a:ln>
                  <a:solidFill/>
                </a:ln>
                <a:latin typeface="Impact"/>
                <a:ea typeface="Impact"/>
                <a:cs typeface="Impact"/>
                <a:sym typeface="Impact"/>
              </a:defRPr>
            </a:lvl1pPr>
          </a:lstStyle>
          <a:p>
            <a:pPr lvl="0">
              <a:defRPr sz="1800">
                <a:ln>
                  <a:noFill/>
                </a:ln>
              </a:defRPr>
            </a:pPr>
            <a:r>
              <a:rPr sz="8700">
                <a:ln>
                  <a:solidFill/>
                </a:ln>
              </a:rPr>
              <a:t>Analogies</a:t>
            </a:r>
            <a:endParaRPr sz="3600">
              <a:ln w="9524">
                <a:solidFill/>
              </a:ln>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1" presetID="2" grpId="1" fill="hold">
                                  <p:stCondLst>
                                    <p:cond delay="0"/>
                                  </p:stCondLst>
                                  <p:iterate type="el" backwards="0">
                                    <p:tmAbs val="0"/>
                                  </p:iterate>
                                  <p:childTnLst>
                                    <p:set>
                                      <p:cBhvr>
                                        <p:cTn id="6" fill="hold"/>
                                        <p:tgtEl>
                                          <p:spTgt spid="10"/>
                                        </p:tgtEl>
                                        <p:attrNameLst>
                                          <p:attrName>style.visibility</p:attrName>
                                        </p:attrNameLst>
                                      </p:cBhvr>
                                      <p:to>
                                        <p:strVal val="visible"/>
                                      </p:to>
                                    </p:set>
                                    <p:anim calcmode="lin" valueType="num">
                                      <p:cBhvr>
                                        <p:cTn id="7" dur="80" fill="hold"/>
                                        <p:tgtEl>
                                          <p:spTgt spid="10"/>
                                        </p:tgtEl>
                                        <p:attrNameLst>
                                          <p:attrName>ppt_x</p:attrName>
                                        </p:attrNameLst>
                                      </p:cBhvr>
                                      <p:tavLst>
                                        <p:tav tm="0">
                                          <p:val>
                                            <p:strVal val="#ppt_x"/>
                                          </p:val>
                                        </p:tav>
                                        <p:tav tm="100000">
                                          <p:val>
                                            <p:strVal val="#ppt_x"/>
                                          </p:val>
                                        </p:tav>
                                      </p:tavLst>
                                    </p:anim>
                                    <p:anim calcmode="lin" valueType="num">
                                      <p:cBhvr>
                                        <p:cTn id="8" dur="8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 grpId="1"/>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defRPr>
                <a:solidFill>
                  <a:srgbClr val="FF0000"/>
                </a:solidFill>
              </a:defRPr>
            </a:lvl1pPr>
          </a:lstStyle>
          <a:p>
            <a:pPr lvl="0">
              <a:defRPr sz="1800">
                <a:solidFill>
                  <a:srgbClr val="000000"/>
                </a:solidFill>
              </a:defRPr>
            </a:pPr>
            <a:r>
              <a:rPr sz="4400">
                <a:solidFill>
                  <a:srgbClr val="FF0000"/>
                </a:solidFill>
              </a:rPr>
              <a:t>Direction Counts</a:t>
            </a:r>
          </a:p>
        </p:txBody>
      </p:sp>
      <p:sp>
        <p:nvSpPr>
          <p:cNvPr id="40" name="Shape 40"/>
          <p:cNvSpPr/>
          <p:nvPr>
            <p:ph type="body" idx="4294967295"/>
          </p:nvPr>
        </p:nvSpPr>
        <p:spPr>
          <a:xfrm>
            <a:off x="457200" y="1295400"/>
            <a:ext cx="8229600" cy="48307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SzTx/>
              <a:buNone/>
              <a:defRPr sz="1800"/>
            </a:pPr>
            <a:r>
              <a:rPr b="1" sz="3200"/>
              <a:t>CHAPTER : BOOK :: fender : automobile</a:t>
            </a:r>
            <a:endParaRPr b="1" sz="3200"/>
          </a:p>
          <a:p>
            <a:pPr lvl="0">
              <a:buSzTx/>
              <a:buNone/>
              <a:defRPr sz="1800"/>
            </a:pPr>
            <a:r>
              <a:rPr sz="3200"/>
              <a:t>If you start solving the analogy with the first word, you must use the first word I the second part of the analogy to solve that part of it.</a:t>
            </a:r>
            <a:endParaRPr sz="3200"/>
          </a:p>
          <a:p>
            <a:pPr lvl="0">
              <a:buSzTx/>
              <a:buNone/>
              <a:defRPr sz="1800"/>
            </a:pPr>
            <a:endParaRPr b="1" sz="3200"/>
          </a:p>
          <a:p>
            <a:pPr lvl="0">
              <a:buChar char="•"/>
              <a:defRPr sz="1800"/>
            </a:pPr>
            <a:r>
              <a:rPr sz="3200"/>
              <a:t>DAISY: FLOWER :: (A) rye:grain   (B)fish:trout  (C) violet: rose                    (D) yellow: petal (E) garden: soil</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40">
                                            <p:bg/>
                                          </p:spTgt>
                                        </p:tgtEl>
                                        <p:attrNameLst>
                                          <p:attrName>style.visibility</p:attrName>
                                        </p:attrNameLst>
                                      </p:cBhvr>
                                      <p:to>
                                        <p:strVal val="visible"/>
                                      </p:to>
                                    </p:set>
                                    <p:anim calcmode="lin" valueType="num">
                                      <p:cBhvr>
                                        <p:cTn id="7" dur="500" fill="hold"/>
                                        <p:tgtEl>
                                          <p:spTgt spid="40">
                                            <p:bg/>
                                          </p:spTgt>
                                        </p:tgtEl>
                                        <p:attrNameLst>
                                          <p:attrName>ppt_x</p:attrName>
                                        </p:attrNameLst>
                                      </p:cBhvr>
                                      <p:tavLst>
                                        <p:tav tm="0">
                                          <p:val>
                                            <p:strVal val="#ppt_x"/>
                                          </p:val>
                                        </p:tav>
                                        <p:tav tm="100000">
                                          <p:val>
                                            <p:strVal val="#ppt_x"/>
                                          </p:val>
                                        </p:tav>
                                      </p:tavLst>
                                    </p:anim>
                                    <p:anim calcmode="lin" valueType="num">
                                      <p:cBhvr>
                                        <p:cTn id="8" dur="500" fill="hold"/>
                                        <p:tgtEl>
                                          <p:spTgt spid="40">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40">
                                            <p:txEl>
                                              <p:pRg st="0" end="0"/>
                                            </p:txEl>
                                          </p:spTgt>
                                        </p:tgtEl>
                                        <p:attrNameLst>
                                          <p:attrName>style.visibility</p:attrName>
                                        </p:attrNameLst>
                                      </p:cBhvr>
                                      <p:to>
                                        <p:strVal val="visible"/>
                                      </p:to>
                                    </p:set>
                                    <p:anim calcmode="lin" valueType="num">
                                      <p:cBhvr>
                                        <p:cTn id="11"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40">
                                            <p:txEl>
                                              <p:pRg st="1" end="1"/>
                                            </p:txEl>
                                          </p:spTgt>
                                        </p:tgtEl>
                                        <p:attrNameLst>
                                          <p:attrName>style.visibility</p:attrName>
                                        </p:attrNameLst>
                                      </p:cBhvr>
                                      <p:to>
                                        <p:strVal val="visible"/>
                                      </p:to>
                                    </p:set>
                                    <p:anim calcmode="lin" valueType="num">
                                      <p:cBhvr>
                                        <p:cTn id="17" dur="500" fill="hold"/>
                                        <p:tgtEl>
                                          <p:spTgt spid="4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0">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40">
                                            <p:txEl>
                                              <p:pRg st="2" end="2"/>
                                            </p:txEl>
                                          </p:spTgt>
                                        </p:tgtEl>
                                        <p:attrNameLst>
                                          <p:attrName>style.visibility</p:attrName>
                                        </p:attrNameLst>
                                      </p:cBhvr>
                                      <p:to>
                                        <p:strVal val="visible"/>
                                      </p:to>
                                    </p:set>
                                    <p:anim calcmode="lin" valueType="num">
                                      <p:cBhvr>
                                        <p:cTn id="22" dur="50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40">
                                            <p:txEl>
                                              <p:pRg st="3" end="3"/>
                                            </p:txEl>
                                          </p:spTgt>
                                        </p:tgtEl>
                                        <p:attrNameLst>
                                          <p:attrName>style.visibility</p:attrName>
                                        </p:attrNameLst>
                                      </p:cBhvr>
                                      <p:to>
                                        <p:strVal val="visible"/>
                                      </p:to>
                                    </p:set>
                                    <p:anim calcmode="lin" valueType="num">
                                      <p:cBhvr>
                                        <p:cTn id="28" dur="500" fill="hold"/>
                                        <p:tgtEl>
                                          <p:spTgt spid="40">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4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40"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defRPr>
                <a:solidFill>
                  <a:srgbClr val="FF0000"/>
                </a:solidFill>
              </a:defRPr>
            </a:lvl1pPr>
          </a:lstStyle>
          <a:p>
            <a:pPr lvl="0">
              <a:defRPr sz="1800">
                <a:solidFill>
                  <a:srgbClr val="000000"/>
                </a:solidFill>
              </a:defRPr>
            </a:pPr>
            <a:r>
              <a:rPr sz="4400">
                <a:solidFill>
                  <a:srgbClr val="FF0000"/>
                </a:solidFill>
              </a:rPr>
              <a:t>Direction Counts</a:t>
            </a:r>
          </a:p>
        </p:txBody>
      </p:sp>
      <p:sp>
        <p:nvSpPr>
          <p:cNvPr id="43" name="Shape 43"/>
          <p:cNvSpPr/>
          <p:nvPr>
            <p:ph type="body" idx="4294967295"/>
          </p:nvPr>
        </p:nvSpPr>
        <p:spPr>
          <a:xfrm>
            <a:off x="457200" y="1295400"/>
            <a:ext cx="8229600" cy="48307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SzTx/>
              <a:buNone/>
              <a:defRPr sz="1800"/>
            </a:pPr>
            <a:r>
              <a:rPr b="1" sz="3200"/>
              <a:t>CHAPTER : BOOK :: fender : automobile</a:t>
            </a:r>
            <a:endParaRPr b="1" sz="3200"/>
          </a:p>
          <a:p>
            <a:pPr lvl="0">
              <a:buSzTx/>
              <a:buNone/>
              <a:defRPr sz="1800"/>
            </a:pPr>
            <a:r>
              <a:rPr sz="3200"/>
              <a:t>If you start solving the analogy with the first word, you must use the first word I the second part of the analogy to solve that part of it.</a:t>
            </a:r>
            <a:endParaRPr sz="3200"/>
          </a:p>
          <a:p>
            <a:pPr lvl="0">
              <a:buSzTx/>
              <a:buNone/>
              <a:defRPr sz="1800"/>
            </a:pPr>
            <a:endParaRPr b="1" sz="3200"/>
          </a:p>
          <a:p>
            <a:pPr lvl="0">
              <a:buClr>
                <a:srgbClr val="FF0000"/>
              </a:buClr>
              <a:buChar char="•"/>
              <a:defRPr sz="1800"/>
            </a:pPr>
            <a:r>
              <a:rPr sz="3200">
                <a:solidFill>
                  <a:srgbClr val="FF0000"/>
                </a:solidFill>
              </a:rPr>
              <a:t>DAISY</a:t>
            </a:r>
            <a:r>
              <a:rPr sz="3200"/>
              <a:t>: FLOWER :: (A) </a:t>
            </a:r>
            <a:r>
              <a:rPr sz="3200">
                <a:solidFill>
                  <a:srgbClr val="FF0000"/>
                </a:solidFill>
              </a:rPr>
              <a:t>rye:</a:t>
            </a:r>
            <a:r>
              <a:rPr sz="3200"/>
              <a:t>grain   (B</a:t>
            </a:r>
            <a:r>
              <a:rPr sz="3200">
                <a:solidFill>
                  <a:srgbClr val="FF0000"/>
                </a:solidFill>
              </a:rPr>
              <a:t>)fish</a:t>
            </a:r>
            <a:r>
              <a:rPr sz="3200"/>
              <a:t>:trout  (C) </a:t>
            </a:r>
            <a:r>
              <a:rPr sz="3200">
                <a:solidFill>
                  <a:srgbClr val="FF0000"/>
                </a:solidFill>
              </a:rPr>
              <a:t>violet: </a:t>
            </a:r>
            <a:r>
              <a:rPr sz="3200"/>
              <a:t>rose                    (D) </a:t>
            </a:r>
            <a:r>
              <a:rPr sz="3200">
                <a:solidFill>
                  <a:srgbClr val="FF0000"/>
                </a:solidFill>
              </a:rPr>
              <a:t>yellow: </a:t>
            </a:r>
            <a:r>
              <a:rPr sz="3200"/>
              <a:t>petal (E) </a:t>
            </a:r>
            <a:r>
              <a:rPr sz="3200">
                <a:solidFill>
                  <a:srgbClr val="FF0000"/>
                </a:solidFill>
              </a:rPr>
              <a:t>garden</a:t>
            </a:r>
            <a:r>
              <a:rPr sz="3200"/>
              <a:t>: soil</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43">
                                            <p:bg/>
                                          </p:spTgt>
                                        </p:tgtEl>
                                        <p:attrNameLst>
                                          <p:attrName>style.visibility</p:attrName>
                                        </p:attrNameLst>
                                      </p:cBhvr>
                                      <p:to>
                                        <p:strVal val="visible"/>
                                      </p:to>
                                    </p:set>
                                    <p:anim calcmode="lin" valueType="num">
                                      <p:cBhvr>
                                        <p:cTn id="7" dur="500" fill="hold"/>
                                        <p:tgtEl>
                                          <p:spTgt spid="43">
                                            <p:bg/>
                                          </p:spTgt>
                                        </p:tgtEl>
                                        <p:attrNameLst>
                                          <p:attrName>ppt_x</p:attrName>
                                        </p:attrNameLst>
                                      </p:cBhvr>
                                      <p:tavLst>
                                        <p:tav tm="0">
                                          <p:val>
                                            <p:strVal val="#ppt_x"/>
                                          </p:val>
                                        </p:tav>
                                        <p:tav tm="100000">
                                          <p:val>
                                            <p:strVal val="#ppt_x"/>
                                          </p:val>
                                        </p:tav>
                                      </p:tavLst>
                                    </p:anim>
                                    <p:anim calcmode="lin" valueType="num">
                                      <p:cBhvr>
                                        <p:cTn id="8" dur="500" fill="hold"/>
                                        <p:tgtEl>
                                          <p:spTgt spid="43">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43">
                                            <p:txEl>
                                              <p:pRg st="0" end="0"/>
                                            </p:txEl>
                                          </p:spTgt>
                                        </p:tgtEl>
                                        <p:attrNameLst>
                                          <p:attrName>style.visibility</p:attrName>
                                        </p:attrNameLst>
                                      </p:cBhvr>
                                      <p:to>
                                        <p:strVal val="visible"/>
                                      </p:to>
                                    </p:set>
                                    <p:anim calcmode="lin" valueType="num">
                                      <p:cBhvr>
                                        <p:cTn id="11"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43">
                                            <p:txEl>
                                              <p:pRg st="1" end="1"/>
                                            </p:txEl>
                                          </p:spTgt>
                                        </p:tgtEl>
                                        <p:attrNameLst>
                                          <p:attrName>style.visibility</p:attrName>
                                        </p:attrNameLst>
                                      </p:cBhvr>
                                      <p:to>
                                        <p:strVal val="visible"/>
                                      </p:to>
                                    </p:set>
                                    <p:anim calcmode="lin" valueType="num">
                                      <p:cBhvr>
                                        <p:cTn id="17" dur="5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43">
                                            <p:txEl>
                                              <p:pRg st="2" end="2"/>
                                            </p:txEl>
                                          </p:spTgt>
                                        </p:tgtEl>
                                        <p:attrNameLst>
                                          <p:attrName>style.visibility</p:attrName>
                                        </p:attrNameLst>
                                      </p:cBhvr>
                                      <p:to>
                                        <p:strVal val="visible"/>
                                      </p:to>
                                    </p:set>
                                    <p:anim calcmode="lin" valueType="num">
                                      <p:cBhvr>
                                        <p:cTn id="22" dur="5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43">
                                            <p:txEl>
                                              <p:pRg st="3" end="3"/>
                                            </p:txEl>
                                          </p:spTgt>
                                        </p:tgtEl>
                                        <p:attrNameLst>
                                          <p:attrName>style.visibility</p:attrName>
                                        </p:attrNameLst>
                                      </p:cBhvr>
                                      <p:to>
                                        <p:strVal val="visible"/>
                                      </p:to>
                                    </p:set>
                                    <p:anim calcmode="lin" valueType="num">
                                      <p:cBhvr>
                                        <p:cTn id="28" dur="5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43"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defRPr>
                <a:solidFill>
                  <a:srgbClr val="FF0000"/>
                </a:solidFill>
              </a:defRPr>
            </a:lvl1pPr>
          </a:lstStyle>
          <a:p>
            <a:pPr lvl="0">
              <a:defRPr sz="1800">
                <a:solidFill>
                  <a:srgbClr val="000000"/>
                </a:solidFill>
              </a:defRPr>
            </a:pPr>
            <a:r>
              <a:rPr sz="4400">
                <a:solidFill>
                  <a:srgbClr val="FF0000"/>
                </a:solidFill>
              </a:rPr>
              <a:t>Direction Counts</a:t>
            </a:r>
          </a:p>
        </p:txBody>
      </p:sp>
      <p:sp>
        <p:nvSpPr>
          <p:cNvPr id="46" name="Shape 46"/>
          <p:cNvSpPr/>
          <p:nvPr>
            <p:ph type="body" idx="4294967295"/>
          </p:nvPr>
        </p:nvSpPr>
        <p:spPr>
          <a:xfrm>
            <a:off x="457200" y="1295400"/>
            <a:ext cx="8229600" cy="48307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SzTx/>
              <a:buNone/>
              <a:defRPr sz="1800"/>
            </a:pPr>
            <a:r>
              <a:rPr b="1" sz="3200"/>
              <a:t>CHAPTER : BOOK :: fender : automobile</a:t>
            </a:r>
            <a:endParaRPr b="1" sz="3200"/>
          </a:p>
          <a:p>
            <a:pPr lvl="0">
              <a:buSzTx/>
              <a:buNone/>
              <a:defRPr sz="1800"/>
            </a:pPr>
            <a:r>
              <a:rPr sz="3200"/>
              <a:t>If you start solving the analogy with the first word, you must use the first word I the second part of the analogy to solve that part of it.</a:t>
            </a:r>
            <a:endParaRPr sz="3200"/>
          </a:p>
          <a:p>
            <a:pPr lvl="0">
              <a:buSzTx/>
              <a:buNone/>
              <a:defRPr sz="1800"/>
            </a:pPr>
            <a:endParaRPr b="1" sz="3200"/>
          </a:p>
          <a:p>
            <a:pPr lvl="0">
              <a:buClr>
                <a:srgbClr val="FF0000"/>
              </a:buClr>
              <a:buChar char="•"/>
              <a:defRPr sz="1800"/>
            </a:pPr>
            <a:r>
              <a:rPr sz="3200">
                <a:solidFill>
                  <a:srgbClr val="FF0000"/>
                </a:solidFill>
              </a:rPr>
              <a:t>DAISY</a:t>
            </a:r>
            <a:r>
              <a:rPr sz="3200"/>
              <a:t>: FLOWER :: </a:t>
            </a:r>
            <a:r>
              <a:rPr sz="3200">
                <a:solidFill>
                  <a:srgbClr val="7030A0"/>
                </a:solidFill>
              </a:rPr>
              <a:t>(A) rye:grain   </a:t>
            </a:r>
            <a:r>
              <a:rPr sz="3200"/>
              <a:t>(B</a:t>
            </a:r>
            <a:r>
              <a:rPr sz="3200">
                <a:solidFill>
                  <a:srgbClr val="FF0000"/>
                </a:solidFill>
              </a:rPr>
              <a:t>)fish</a:t>
            </a:r>
            <a:r>
              <a:rPr sz="3200"/>
              <a:t>:trout  (C) </a:t>
            </a:r>
            <a:r>
              <a:rPr sz="3200">
                <a:solidFill>
                  <a:srgbClr val="FF0000"/>
                </a:solidFill>
              </a:rPr>
              <a:t>violet: </a:t>
            </a:r>
            <a:r>
              <a:rPr sz="3200"/>
              <a:t>rose                    (D) </a:t>
            </a:r>
            <a:r>
              <a:rPr sz="3200">
                <a:solidFill>
                  <a:srgbClr val="FF0000"/>
                </a:solidFill>
              </a:rPr>
              <a:t>yellow: </a:t>
            </a:r>
            <a:r>
              <a:rPr sz="3200"/>
              <a:t>petal (E) </a:t>
            </a:r>
            <a:r>
              <a:rPr sz="3200">
                <a:solidFill>
                  <a:srgbClr val="FF0000"/>
                </a:solidFill>
              </a:rPr>
              <a:t>garden</a:t>
            </a:r>
            <a:r>
              <a:rPr sz="3200"/>
              <a:t>: soil</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46">
                                            <p:bg/>
                                          </p:spTgt>
                                        </p:tgtEl>
                                        <p:attrNameLst>
                                          <p:attrName>style.visibility</p:attrName>
                                        </p:attrNameLst>
                                      </p:cBhvr>
                                      <p:to>
                                        <p:strVal val="visible"/>
                                      </p:to>
                                    </p:set>
                                    <p:anim calcmode="lin" valueType="num">
                                      <p:cBhvr>
                                        <p:cTn id="7" dur="500" fill="hold"/>
                                        <p:tgtEl>
                                          <p:spTgt spid="46">
                                            <p:bg/>
                                          </p:spTgt>
                                        </p:tgtEl>
                                        <p:attrNameLst>
                                          <p:attrName>ppt_x</p:attrName>
                                        </p:attrNameLst>
                                      </p:cBhvr>
                                      <p:tavLst>
                                        <p:tav tm="0">
                                          <p:val>
                                            <p:strVal val="#ppt_x"/>
                                          </p:val>
                                        </p:tav>
                                        <p:tav tm="100000">
                                          <p:val>
                                            <p:strVal val="#ppt_x"/>
                                          </p:val>
                                        </p:tav>
                                      </p:tavLst>
                                    </p:anim>
                                    <p:anim calcmode="lin" valueType="num">
                                      <p:cBhvr>
                                        <p:cTn id="8" dur="500" fill="hold"/>
                                        <p:tgtEl>
                                          <p:spTgt spid="46">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46">
                                            <p:txEl>
                                              <p:pRg st="0" end="0"/>
                                            </p:txEl>
                                          </p:spTgt>
                                        </p:tgtEl>
                                        <p:attrNameLst>
                                          <p:attrName>style.visibility</p:attrName>
                                        </p:attrNameLst>
                                      </p:cBhvr>
                                      <p:to>
                                        <p:strVal val="visible"/>
                                      </p:to>
                                    </p:set>
                                    <p:anim calcmode="lin" valueType="num">
                                      <p:cBhvr>
                                        <p:cTn id="11"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46">
                                            <p:txEl>
                                              <p:pRg st="1" end="1"/>
                                            </p:txEl>
                                          </p:spTgt>
                                        </p:tgtEl>
                                        <p:attrNameLst>
                                          <p:attrName>style.visibility</p:attrName>
                                        </p:attrNameLst>
                                      </p:cBhvr>
                                      <p:to>
                                        <p:strVal val="visible"/>
                                      </p:to>
                                    </p:set>
                                    <p:anim calcmode="lin" valueType="num">
                                      <p:cBhvr>
                                        <p:cTn id="17" dur="500" fill="hold"/>
                                        <p:tgtEl>
                                          <p:spTgt spid="46">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6">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46">
                                            <p:txEl>
                                              <p:pRg st="2" end="2"/>
                                            </p:txEl>
                                          </p:spTgt>
                                        </p:tgtEl>
                                        <p:attrNameLst>
                                          <p:attrName>style.visibility</p:attrName>
                                        </p:attrNameLst>
                                      </p:cBhvr>
                                      <p:to>
                                        <p:strVal val="visible"/>
                                      </p:to>
                                    </p:set>
                                    <p:anim calcmode="lin" valueType="num">
                                      <p:cBhvr>
                                        <p:cTn id="22"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46">
                                            <p:txEl>
                                              <p:pRg st="3" end="3"/>
                                            </p:txEl>
                                          </p:spTgt>
                                        </p:tgtEl>
                                        <p:attrNameLst>
                                          <p:attrName>style.visibility</p:attrName>
                                        </p:attrNameLst>
                                      </p:cBhvr>
                                      <p:to>
                                        <p:strVal val="visible"/>
                                      </p:to>
                                    </p:set>
                                    <p:anim calcmode="lin" valueType="num">
                                      <p:cBhvr>
                                        <p:cTn id="28" dur="500" fill="hold"/>
                                        <p:tgtEl>
                                          <p:spTgt spid="46">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46"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49" name="Shape 49"/>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What’s the relationship?</a:t>
            </a:r>
            <a:endParaRPr sz="4000"/>
          </a:p>
          <a:p>
            <a:pPr lvl="0" marL="289321" indent="-289321">
              <a:spcBef>
                <a:spcPts val="600"/>
              </a:spcBef>
              <a:buChar char="•"/>
              <a:defRPr sz="1800"/>
            </a:pPr>
            <a:r>
              <a:rPr b="1" sz="2700"/>
              <a:t>MIRROR : SMOOTH :: sandpaper : rough</a:t>
            </a:r>
            <a:endParaRPr b="1" sz="2700"/>
          </a:p>
          <a:p>
            <a:pPr lvl="0">
              <a:buChar char="•"/>
              <a:defRPr sz="1800"/>
            </a:pPr>
            <a:endParaRPr b="1" sz="2800"/>
          </a:p>
          <a:p>
            <a:pPr lvl="0" marL="300037" indent="-300037">
              <a:spcBef>
                <a:spcPts val="600"/>
              </a:spcBef>
              <a:buChar char="•"/>
              <a:defRPr sz="1800"/>
            </a:pPr>
            <a:r>
              <a:rPr i="1" sz="2800"/>
              <a:t>Mirrors</a:t>
            </a:r>
            <a:r>
              <a:rPr sz="2800"/>
              <a:t> are </a:t>
            </a:r>
            <a:r>
              <a:rPr b="1" sz="2800"/>
              <a:t>characteristically</a:t>
            </a:r>
            <a:r>
              <a:rPr sz="2800"/>
              <a:t> </a:t>
            </a:r>
            <a:r>
              <a:rPr i="1" sz="2800"/>
              <a:t>smooth</a:t>
            </a:r>
            <a:r>
              <a:rPr sz="2800"/>
              <a:t> just as </a:t>
            </a:r>
            <a:r>
              <a:rPr i="1" sz="2800"/>
              <a:t>sandpaper</a:t>
            </a:r>
            <a:r>
              <a:rPr sz="2800"/>
              <a:t> is </a:t>
            </a:r>
            <a:r>
              <a:rPr b="1" sz="2800"/>
              <a:t>characteristically</a:t>
            </a:r>
            <a:r>
              <a:rPr sz="2800"/>
              <a:t> </a:t>
            </a:r>
            <a:r>
              <a:rPr i="1" sz="2800"/>
              <a:t>rough.</a:t>
            </a:r>
            <a:endParaRPr i="1" sz="2800"/>
          </a:p>
          <a:p>
            <a:pPr lvl="0" marL="471487" indent="-471487">
              <a:spcBef>
                <a:spcPts val="1000"/>
              </a:spcBef>
              <a:buClr>
                <a:srgbClr val="CC3300"/>
              </a:buClr>
              <a:buChar char="•"/>
              <a:defRPr sz="1800"/>
            </a:pPr>
            <a:r>
              <a:rPr b="1" sz="4400">
                <a:solidFill>
                  <a:srgbClr val="CC3300"/>
                </a:solidFill>
              </a:rPr>
              <a:t>Characteristic/Quality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49">
                                            <p:bg/>
                                          </p:spTgt>
                                        </p:tgtEl>
                                        <p:attrNameLst>
                                          <p:attrName>style.visibility</p:attrName>
                                        </p:attrNameLst>
                                      </p:cBhvr>
                                      <p:to>
                                        <p:strVal val="visible"/>
                                      </p:to>
                                    </p:set>
                                    <p:anim calcmode="lin" valueType="num">
                                      <p:cBhvr>
                                        <p:cTn id="7" dur="500" fill="hold"/>
                                        <p:tgtEl>
                                          <p:spTgt spid="49">
                                            <p:bg/>
                                          </p:spTgt>
                                        </p:tgtEl>
                                        <p:attrNameLst>
                                          <p:attrName>ppt_x</p:attrName>
                                        </p:attrNameLst>
                                      </p:cBhvr>
                                      <p:tavLst>
                                        <p:tav tm="0">
                                          <p:val>
                                            <p:strVal val="#ppt_x"/>
                                          </p:val>
                                        </p:tav>
                                        <p:tav tm="100000">
                                          <p:val>
                                            <p:strVal val="#ppt_x"/>
                                          </p:val>
                                        </p:tav>
                                      </p:tavLst>
                                    </p:anim>
                                    <p:anim calcmode="lin" valueType="num">
                                      <p:cBhvr>
                                        <p:cTn id="8" dur="500" fill="hold"/>
                                        <p:tgtEl>
                                          <p:spTgt spid="49">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49">
                                            <p:txEl>
                                              <p:pRg st="0" end="0"/>
                                            </p:txEl>
                                          </p:spTgt>
                                        </p:tgtEl>
                                        <p:attrNameLst>
                                          <p:attrName>style.visibility</p:attrName>
                                        </p:attrNameLst>
                                      </p:cBhvr>
                                      <p:to>
                                        <p:strVal val="visible"/>
                                      </p:to>
                                    </p:set>
                                    <p:anim calcmode="lin" valueType="num">
                                      <p:cBhvr>
                                        <p:cTn id="11" dur="5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49">
                                            <p:txEl>
                                              <p:pRg st="1" end="1"/>
                                            </p:txEl>
                                          </p:spTgt>
                                        </p:tgtEl>
                                        <p:attrNameLst>
                                          <p:attrName>style.visibility</p:attrName>
                                        </p:attrNameLst>
                                      </p:cBhvr>
                                      <p:to>
                                        <p:strVal val="visible"/>
                                      </p:to>
                                    </p:set>
                                    <p:anim calcmode="lin" valueType="num">
                                      <p:cBhvr>
                                        <p:cTn id="17" dur="500" fill="hold"/>
                                        <p:tgtEl>
                                          <p:spTgt spid="4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49">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49">
                                            <p:txEl>
                                              <p:pRg st="2" end="2"/>
                                            </p:txEl>
                                          </p:spTgt>
                                        </p:tgtEl>
                                        <p:attrNameLst>
                                          <p:attrName>style.visibility</p:attrName>
                                        </p:attrNameLst>
                                      </p:cBhvr>
                                      <p:to>
                                        <p:strVal val="visible"/>
                                      </p:to>
                                    </p:set>
                                    <p:anim calcmode="lin" valueType="num">
                                      <p:cBhvr>
                                        <p:cTn id="22" dur="500" fill="hold"/>
                                        <p:tgtEl>
                                          <p:spTgt spid="4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4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49">
                                            <p:txEl>
                                              <p:pRg st="3" end="3"/>
                                            </p:txEl>
                                          </p:spTgt>
                                        </p:tgtEl>
                                        <p:attrNameLst>
                                          <p:attrName>style.visibility</p:attrName>
                                        </p:attrNameLst>
                                      </p:cBhvr>
                                      <p:to>
                                        <p:strVal val="visible"/>
                                      </p:to>
                                    </p:set>
                                    <p:anim calcmode="lin" valueType="num">
                                      <p:cBhvr>
                                        <p:cTn id="28" dur="500" fill="hold"/>
                                        <p:tgtEl>
                                          <p:spTgt spid="49">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4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49">
                                            <p:txEl>
                                              <p:pRg st="4" end="4"/>
                                            </p:txEl>
                                          </p:spTgt>
                                        </p:tgtEl>
                                        <p:attrNameLst>
                                          <p:attrName>style.visibility</p:attrName>
                                        </p:attrNameLst>
                                      </p:cBhvr>
                                      <p:to>
                                        <p:strVal val="visible"/>
                                      </p:to>
                                    </p:set>
                                    <p:anim calcmode="lin" valueType="num">
                                      <p:cBhvr>
                                        <p:cTn id="34" dur="500" fill="hold"/>
                                        <p:tgtEl>
                                          <p:spTgt spid="49">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4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49"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52" name="Shape 52"/>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lnSpc>
                <a:spcPct val="90000"/>
              </a:lnSpc>
              <a:buChar char="•"/>
              <a:defRPr sz="1800"/>
            </a:pPr>
            <a:r>
              <a:rPr sz="3200"/>
              <a:t>What’s the relationship?</a:t>
            </a:r>
            <a:endParaRPr sz="4000"/>
          </a:p>
          <a:p>
            <a:pPr lvl="0" marL="332184" indent="-332184">
              <a:lnSpc>
                <a:spcPct val="90000"/>
              </a:lnSpc>
              <a:buChar char="•"/>
              <a:defRPr sz="1800"/>
            </a:pPr>
            <a:r>
              <a:rPr b="1" sz="3100"/>
              <a:t>POLKA : DANCE :: frog : amphibian</a:t>
            </a:r>
            <a:r>
              <a:rPr b="1" sz="3200"/>
              <a:t> BIRD  : CARDINAL :: house : igloo</a:t>
            </a:r>
            <a:endParaRPr b="1" sz="3200"/>
          </a:p>
          <a:p>
            <a:pPr lvl="0">
              <a:lnSpc>
                <a:spcPct val="90000"/>
              </a:lnSpc>
              <a:buChar char="•"/>
              <a:defRPr sz="1800"/>
            </a:pPr>
            <a:endParaRPr b="1" sz="3200"/>
          </a:p>
          <a:p>
            <a:pPr lvl="0">
              <a:lnSpc>
                <a:spcPct val="90000"/>
              </a:lnSpc>
              <a:buChar char="•"/>
              <a:defRPr sz="1800"/>
            </a:pPr>
            <a:r>
              <a:rPr sz="3200"/>
              <a:t>A </a:t>
            </a:r>
            <a:r>
              <a:rPr i="1" sz="3200"/>
              <a:t>polka</a:t>
            </a:r>
            <a:r>
              <a:rPr sz="3200"/>
              <a:t> may be </a:t>
            </a:r>
            <a:r>
              <a:rPr b="1" sz="3200"/>
              <a:t>classified</a:t>
            </a:r>
            <a:r>
              <a:rPr sz="3200"/>
              <a:t> as a </a:t>
            </a:r>
            <a:r>
              <a:rPr i="1" sz="3200"/>
              <a:t>dance</a:t>
            </a:r>
            <a:r>
              <a:rPr sz="3200"/>
              <a:t>; a </a:t>
            </a:r>
            <a:r>
              <a:rPr i="1" sz="3200"/>
              <a:t>cardinal</a:t>
            </a:r>
            <a:r>
              <a:rPr sz="3200"/>
              <a:t> is </a:t>
            </a:r>
            <a:r>
              <a:rPr b="1" sz="3200"/>
              <a:t>classified</a:t>
            </a:r>
            <a:r>
              <a:rPr sz="3200"/>
              <a:t> as a </a:t>
            </a:r>
            <a:r>
              <a:rPr i="1" sz="3200"/>
              <a:t>bird.</a:t>
            </a:r>
            <a:endParaRPr i="1" sz="3200"/>
          </a:p>
          <a:p>
            <a:pPr lvl="0" marL="471487" indent="-471487">
              <a:lnSpc>
                <a:spcPct val="90000"/>
              </a:lnSpc>
              <a:spcBef>
                <a:spcPts val="1000"/>
              </a:spcBef>
              <a:buClr>
                <a:srgbClr val="CC3300"/>
              </a:buClr>
              <a:buChar char="•"/>
              <a:defRPr sz="1800"/>
            </a:pPr>
            <a:r>
              <a:rPr b="1" sz="4400">
                <a:solidFill>
                  <a:srgbClr val="CC3300"/>
                </a:solidFill>
              </a:rPr>
              <a:t> Classification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2">
                                            <p:bg/>
                                          </p:spTgt>
                                        </p:tgtEl>
                                        <p:attrNameLst>
                                          <p:attrName>style.visibility</p:attrName>
                                        </p:attrNameLst>
                                      </p:cBhvr>
                                      <p:to>
                                        <p:strVal val="visible"/>
                                      </p:to>
                                    </p:set>
                                    <p:anim calcmode="lin" valueType="num">
                                      <p:cBhvr>
                                        <p:cTn id="7" dur="500" fill="hold"/>
                                        <p:tgtEl>
                                          <p:spTgt spid="52">
                                            <p:bg/>
                                          </p:spTgt>
                                        </p:tgtEl>
                                        <p:attrNameLst>
                                          <p:attrName>ppt_x</p:attrName>
                                        </p:attrNameLst>
                                      </p:cBhvr>
                                      <p:tavLst>
                                        <p:tav tm="0">
                                          <p:val>
                                            <p:strVal val="#ppt_x"/>
                                          </p:val>
                                        </p:tav>
                                        <p:tav tm="100000">
                                          <p:val>
                                            <p:strVal val="#ppt_x"/>
                                          </p:val>
                                        </p:tav>
                                      </p:tavLst>
                                    </p:anim>
                                    <p:anim calcmode="lin" valueType="num">
                                      <p:cBhvr>
                                        <p:cTn id="8" dur="500" fill="hold"/>
                                        <p:tgtEl>
                                          <p:spTgt spid="52">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52">
                                            <p:txEl>
                                              <p:pRg st="0" end="0"/>
                                            </p:txEl>
                                          </p:spTgt>
                                        </p:tgtEl>
                                        <p:attrNameLst>
                                          <p:attrName>style.visibility</p:attrName>
                                        </p:attrNameLst>
                                      </p:cBhvr>
                                      <p:to>
                                        <p:strVal val="visible"/>
                                      </p:to>
                                    </p:set>
                                    <p:anim calcmode="lin" valueType="num">
                                      <p:cBhvr>
                                        <p:cTn id="11"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52">
                                            <p:txEl>
                                              <p:pRg st="1" end="1"/>
                                            </p:txEl>
                                          </p:spTgt>
                                        </p:tgtEl>
                                        <p:attrNameLst>
                                          <p:attrName>style.visibility</p:attrName>
                                        </p:attrNameLst>
                                      </p:cBhvr>
                                      <p:to>
                                        <p:strVal val="visible"/>
                                      </p:to>
                                    </p:set>
                                    <p:anim calcmode="lin" valueType="num">
                                      <p:cBhvr>
                                        <p:cTn id="17" dur="500" fill="hold"/>
                                        <p:tgtEl>
                                          <p:spTgt spid="5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52">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52">
                                            <p:txEl>
                                              <p:pRg st="2" end="2"/>
                                            </p:txEl>
                                          </p:spTgt>
                                        </p:tgtEl>
                                        <p:attrNameLst>
                                          <p:attrName>style.visibility</p:attrName>
                                        </p:attrNameLst>
                                      </p:cBhvr>
                                      <p:to>
                                        <p:strVal val="visible"/>
                                      </p:to>
                                    </p:set>
                                    <p:anim calcmode="lin" valueType="num">
                                      <p:cBhvr>
                                        <p:cTn id="22"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5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52">
                                            <p:txEl>
                                              <p:pRg st="3" end="3"/>
                                            </p:txEl>
                                          </p:spTgt>
                                        </p:tgtEl>
                                        <p:attrNameLst>
                                          <p:attrName>style.visibility</p:attrName>
                                        </p:attrNameLst>
                                      </p:cBhvr>
                                      <p:to>
                                        <p:strVal val="visible"/>
                                      </p:to>
                                    </p:set>
                                    <p:anim calcmode="lin" valueType="num">
                                      <p:cBhvr>
                                        <p:cTn id="28"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5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52">
                                            <p:txEl>
                                              <p:pRg st="4" end="4"/>
                                            </p:txEl>
                                          </p:spTgt>
                                        </p:tgtEl>
                                        <p:attrNameLst>
                                          <p:attrName>style.visibility</p:attrName>
                                        </p:attrNameLst>
                                      </p:cBhvr>
                                      <p:to>
                                        <p:strVal val="visible"/>
                                      </p:to>
                                    </p:set>
                                    <p:anim calcmode="lin" valueType="num">
                                      <p:cBhvr>
                                        <p:cTn id="34" dur="500" fill="hold"/>
                                        <p:tgtEl>
                                          <p:spTgt spid="52">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5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52"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55" name="Shape 55"/>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What’s the relationship?</a:t>
            </a:r>
            <a:endParaRPr sz="4000"/>
          </a:p>
          <a:p>
            <a:pPr lvl="0" marL="385762" indent="-385762">
              <a:spcBef>
                <a:spcPts val="800"/>
              </a:spcBef>
              <a:buChar char="•"/>
              <a:defRPr sz="1800"/>
            </a:pPr>
            <a:r>
              <a:rPr sz="3600"/>
              <a:t>GIFT : JOY :: rain : flood                     TEARS : SADNESS :: smiles : joy</a:t>
            </a:r>
            <a:endParaRPr sz="3600"/>
          </a:p>
          <a:p>
            <a:pPr lvl="0">
              <a:buChar char="•"/>
              <a:defRPr sz="1800"/>
            </a:pPr>
            <a:endParaRPr sz="3600"/>
          </a:p>
          <a:p>
            <a:pPr lvl="0" marL="385762" indent="-385762">
              <a:spcBef>
                <a:spcPts val="800"/>
              </a:spcBef>
              <a:buChar char="•"/>
              <a:defRPr sz="1800"/>
            </a:pPr>
            <a:r>
              <a:rPr sz="3600"/>
              <a:t>A </a:t>
            </a:r>
            <a:r>
              <a:rPr i="1" sz="3600"/>
              <a:t>gift</a:t>
            </a:r>
            <a:r>
              <a:rPr sz="3600"/>
              <a:t> can </a:t>
            </a:r>
            <a:r>
              <a:rPr b="1" sz="3600"/>
              <a:t>cause</a:t>
            </a:r>
            <a:r>
              <a:rPr sz="3600"/>
              <a:t> </a:t>
            </a:r>
            <a:r>
              <a:rPr i="1" sz="3600"/>
              <a:t>joy</a:t>
            </a:r>
            <a:r>
              <a:rPr sz="3600"/>
              <a:t>; </a:t>
            </a:r>
            <a:r>
              <a:rPr i="1" sz="3600"/>
              <a:t>tears</a:t>
            </a:r>
            <a:r>
              <a:rPr sz="3600"/>
              <a:t> are an </a:t>
            </a:r>
            <a:r>
              <a:rPr b="1" sz="3600"/>
              <a:t>effect</a:t>
            </a:r>
            <a:r>
              <a:rPr sz="3600"/>
              <a:t> of </a:t>
            </a:r>
            <a:r>
              <a:rPr i="1" sz="3600"/>
              <a:t>sadness</a:t>
            </a:r>
            <a:r>
              <a:rPr sz="3600"/>
              <a:t>. </a:t>
            </a:r>
            <a:endParaRPr sz="3600"/>
          </a:p>
          <a:p>
            <a:pPr lvl="0" marL="428625" indent="-428625">
              <a:spcBef>
                <a:spcPts val="900"/>
              </a:spcBef>
              <a:buClr>
                <a:srgbClr val="CC3300"/>
              </a:buClr>
              <a:buChar char="•"/>
              <a:defRPr sz="1800"/>
            </a:pPr>
            <a:r>
              <a:rPr b="1" sz="4000">
                <a:solidFill>
                  <a:srgbClr val="CC3300"/>
                </a:solidFill>
              </a:rPr>
              <a:t> Cause and Effect</a:t>
            </a:r>
            <a:r>
              <a:rPr sz="3600"/>
              <a:t>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5">
                                            <p:bg/>
                                          </p:spTgt>
                                        </p:tgtEl>
                                        <p:attrNameLst>
                                          <p:attrName>style.visibility</p:attrName>
                                        </p:attrNameLst>
                                      </p:cBhvr>
                                      <p:to>
                                        <p:strVal val="visible"/>
                                      </p:to>
                                    </p:set>
                                    <p:anim calcmode="lin" valueType="num">
                                      <p:cBhvr>
                                        <p:cTn id="7" dur="500" fill="hold"/>
                                        <p:tgtEl>
                                          <p:spTgt spid="55">
                                            <p:bg/>
                                          </p:spTgt>
                                        </p:tgtEl>
                                        <p:attrNameLst>
                                          <p:attrName>ppt_x</p:attrName>
                                        </p:attrNameLst>
                                      </p:cBhvr>
                                      <p:tavLst>
                                        <p:tav tm="0">
                                          <p:val>
                                            <p:strVal val="#ppt_x"/>
                                          </p:val>
                                        </p:tav>
                                        <p:tav tm="100000">
                                          <p:val>
                                            <p:strVal val="#ppt_x"/>
                                          </p:val>
                                        </p:tav>
                                      </p:tavLst>
                                    </p:anim>
                                    <p:anim calcmode="lin" valueType="num">
                                      <p:cBhvr>
                                        <p:cTn id="8" dur="500" fill="hold"/>
                                        <p:tgtEl>
                                          <p:spTgt spid="55">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55">
                                            <p:txEl>
                                              <p:pRg st="0" end="0"/>
                                            </p:txEl>
                                          </p:spTgt>
                                        </p:tgtEl>
                                        <p:attrNameLst>
                                          <p:attrName>style.visibility</p:attrName>
                                        </p:attrNameLst>
                                      </p:cBhvr>
                                      <p:to>
                                        <p:strVal val="visible"/>
                                      </p:to>
                                    </p:set>
                                    <p:anim calcmode="lin" valueType="num">
                                      <p:cBhvr>
                                        <p:cTn id="11" dur="5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55">
                                            <p:txEl>
                                              <p:pRg st="1" end="1"/>
                                            </p:txEl>
                                          </p:spTgt>
                                        </p:tgtEl>
                                        <p:attrNameLst>
                                          <p:attrName>style.visibility</p:attrName>
                                        </p:attrNameLst>
                                      </p:cBhvr>
                                      <p:to>
                                        <p:strVal val="visible"/>
                                      </p:to>
                                    </p:set>
                                    <p:anim calcmode="lin" valueType="num">
                                      <p:cBhvr>
                                        <p:cTn id="17" dur="500" fill="hold"/>
                                        <p:tgtEl>
                                          <p:spTgt spid="5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55">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55">
                                            <p:txEl>
                                              <p:pRg st="2" end="2"/>
                                            </p:txEl>
                                          </p:spTgt>
                                        </p:tgtEl>
                                        <p:attrNameLst>
                                          <p:attrName>style.visibility</p:attrName>
                                        </p:attrNameLst>
                                      </p:cBhvr>
                                      <p:to>
                                        <p:strVal val="visible"/>
                                      </p:to>
                                    </p:set>
                                    <p:anim calcmode="lin" valueType="num">
                                      <p:cBhvr>
                                        <p:cTn id="22" dur="5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55">
                                            <p:txEl>
                                              <p:pRg st="3" end="3"/>
                                            </p:txEl>
                                          </p:spTgt>
                                        </p:tgtEl>
                                        <p:attrNameLst>
                                          <p:attrName>style.visibility</p:attrName>
                                        </p:attrNameLst>
                                      </p:cBhvr>
                                      <p:to>
                                        <p:strVal val="visible"/>
                                      </p:to>
                                    </p:set>
                                    <p:anim calcmode="lin" valueType="num">
                                      <p:cBhvr>
                                        <p:cTn id="28" dur="500" fill="hold"/>
                                        <p:tgtEl>
                                          <p:spTgt spid="55">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55">
                                            <p:txEl>
                                              <p:pRg st="4" end="4"/>
                                            </p:txEl>
                                          </p:spTgt>
                                        </p:tgtEl>
                                        <p:attrNameLst>
                                          <p:attrName>style.visibility</p:attrName>
                                        </p:attrNameLst>
                                      </p:cBhvr>
                                      <p:to>
                                        <p:strVal val="visible"/>
                                      </p:to>
                                    </p:set>
                                    <p:anim calcmode="lin" valueType="num">
                                      <p:cBhvr>
                                        <p:cTn id="34" dur="500" fill="hold"/>
                                        <p:tgtEl>
                                          <p:spTgt spid="55">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55" grpId="1"/>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58" name="Shape 58"/>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What’s the relationship?</a:t>
            </a:r>
            <a:endParaRPr sz="4000"/>
          </a:p>
          <a:p>
            <a:pPr lvl="0" marL="428625" indent="-428625">
              <a:spcBef>
                <a:spcPts val="900"/>
              </a:spcBef>
              <a:buChar char="•"/>
              <a:defRPr sz="1800"/>
            </a:pPr>
            <a:r>
              <a:rPr b="1" sz="4000"/>
              <a:t>KNIFE : CUT :: shovel : dig</a:t>
            </a:r>
            <a:endParaRPr b="1" sz="4000"/>
          </a:p>
          <a:p>
            <a:pPr lvl="0">
              <a:buChar char="•"/>
              <a:defRPr sz="1800"/>
            </a:pPr>
            <a:endParaRPr b="1" sz="4000"/>
          </a:p>
          <a:p>
            <a:pPr lvl="0" marL="428625" indent="-428625">
              <a:spcBef>
                <a:spcPts val="900"/>
              </a:spcBef>
              <a:buChar char="•"/>
              <a:defRPr sz="1800"/>
            </a:pPr>
            <a:r>
              <a:rPr sz="4000"/>
              <a:t>The </a:t>
            </a:r>
            <a:r>
              <a:rPr b="1" sz="4000"/>
              <a:t>function</a:t>
            </a:r>
            <a:r>
              <a:rPr sz="4000"/>
              <a:t> of a </a:t>
            </a:r>
            <a:r>
              <a:rPr i="1" sz="4000"/>
              <a:t>knife</a:t>
            </a:r>
            <a:r>
              <a:rPr sz="4000"/>
              <a:t> is to </a:t>
            </a:r>
            <a:r>
              <a:rPr i="1" sz="4000"/>
              <a:t>cut</a:t>
            </a:r>
            <a:r>
              <a:rPr sz="4000"/>
              <a:t>.</a:t>
            </a:r>
            <a:endParaRPr sz="4000"/>
          </a:p>
          <a:p>
            <a:pPr lvl="0" marL="428625" indent="-428625">
              <a:spcBef>
                <a:spcPts val="1100"/>
              </a:spcBef>
              <a:buChar char="•"/>
              <a:defRPr sz="1800"/>
            </a:pPr>
            <a:r>
              <a:rPr sz="4000"/>
              <a:t> </a:t>
            </a:r>
            <a:r>
              <a:rPr b="1" sz="4800">
                <a:solidFill>
                  <a:srgbClr val="CC3300"/>
                </a:solidFill>
              </a:rPr>
              <a:t>Function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8">
                                            <p:bg/>
                                          </p:spTgt>
                                        </p:tgtEl>
                                        <p:attrNameLst>
                                          <p:attrName>style.visibility</p:attrName>
                                        </p:attrNameLst>
                                      </p:cBhvr>
                                      <p:to>
                                        <p:strVal val="visible"/>
                                      </p:to>
                                    </p:set>
                                    <p:anim calcmode="lin" valueType="num">
                                      <p:cBhvr>
                                        <p:cTn id="7" dur="500" fill="hold"/>
                                        <p:tgtEl>
                                          <p:spTgt spid="58">
                                            <p:bg/>
                                          </p:spTgt>
                                        </p:tgtEl>
                                        <p:attrNameLst>
                                          <p:attrName>ppt_x</p:attrName>
                                        </p:attrNameLst>
                                      </p:cBhvr>
                                      <p:tavLst>
                                        <p:tav tm="0">
                                          <p:val>
                                            <p:strVal val="#ppt_x"/>
                                          </p:val>
                                        </p:tav>
                                        <p:tav tm="100000">
                                          <p:val>
                                            <p:strVal val="#ppt_x"/>
                                          </p:val>
                                        </p:tav>
                                      </p:tavLst>
                                    </p:anim>
                                    <p:anim calcmode="lin" valueType="num">
                                      <p:cBhvr>
                                        <p:cTn id="8" dur="500" fill="hold"/>
                                        <p:tgtEl>
                                          <p:spTgt spid="58">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58">
                                            <p:txEl>
                                              <p:pRg st="0" end="0"/>
                                            </p:txEl>
                                          </p:spTgt>
                                        </p:tgtEl>
                                        <p:attrNameLst>
                                          <p:attrName>style.visibility</p:attrName>
                                        </p:attrNameLst>
                                      </p:cBhvr>
                                      <p:to>
                                        <p:strVal val="visible"/>
                                      </p:to>
                                    </p:set>
                                    <p:anim calcmode="lin" valueType="num">
                                      <p:cBhvr>
                                        <p:cTn id="11"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58">
                                            <p:txEl>
                                              <p:pRg st="1" end="1"/>
                                            </p:txEl>
                                          </p:spTgt>
                                        </p:tgtEl>
                                        <p:attrNameLst>
                                          <p:attrName>style.visibility</p:attrName>
                                        </p:attrNameLst>
                                      </p:cBhvr>
                                      <p:to>
                                        <p:strVal val="visible"/>
                                      </p:to>
                                    </p:set>
                                    <p:anim calcmode="lin" valueType="num">
                                      <p:cBhvr>
                                        <p:cTn id="17" dur="5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58">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58">
                                            <p:txEl>
                                              <p:pRg st="2" end="2"/>
                                            </p:txEl>
                                          </p:spTgt>
                                        </p:tgtEl>
                                        <p:attrNameLst>
                                          <p:attrName>style.visibility</p:attrName>
                                        </p:attrNameLst>
                                      </p:cBhvr>
                                      <p:to>
                                        <p:strVal val="visible"/>
                                      </p:to>
                                    </p:set>
                                    <p:anim calcmode="lin" valueType="num">
                                      <p:cBhvr>
                                        <p:cTn id="22" dur="5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58">
                                            <p:txEl>
                                              <p:pRg st="3" end="3"/>
                                            </p:txEl>
                                          </p:spTgt>
                                        </p:tgtEl>
                                        <p:attrNameLst>
                                          <p:attrName>style.visibility</p:attrName>
                                        </p:attrNameLst>
                                      </p:cBhvr>
                                      <p:to>
                                        <p:strVal val="visible"/>
                                      </p:to>
                                    </p:set>
                                    <p:anim calcmode="lin" valueType="num">
                                      <p:cBhvr>
                                        <p:cTn id="28" dur="5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58">
                                            <p:txEl>
                                              <p:pRg st="4" end="4"/>
                                            </p:txEl>
                                          </p:spTgt>
                                        </p:tgtEl>
                                        <p:attrNameLst>
                                          <p:attrName>style.visibility</p:attrName>
                                        </p:attrNameLst>
                                      </p:cBhvr>
                                      <p:to>
                                        <p:strVal val="visible"/>
                                      </p:to>
                                    </p:set>
                                    <p:anim calcmode="lin" valueType="num">
                                      <p:cBhvr>
                                        <p:cTn id="34" dur="500" fill="hold"/>
                                        <p:tgtEl>
                                          <p:spTgt spid="58">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58"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61" name="Shape 61"/>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What’s the relationship?</a:t>
            </a:r>
            <a:endParaRPr sz="4000"/>
          </a:p>
          <a:p>
            <a:pPr lvl="0" marL="428625" indent="-428625">
              <a:spcBef>
                <a:spcPts val="900"/>
              </a:spcBef>
              <a:buChar char="•"/>
              <a:defRPr sz="1800"/>
            </a:pPr>
            <a:r>
              <a:rPr b="1" sz="4000"/>
              <a:t>FISH : SEA :: moose : forest</a:t>
            </a:r>
            <a:endParaRPr b="1" sz="4000"/>
          </a:p>
          <a:p>
            <a:pPr lvl="0">
              <a:buChar char="•"/>
              <a:defRPr sz="1800"/>
            </a:pPr>
            <a:endParaRPr sz="4000"/>
          </a:p>
          <a:p>
            <a:pPr lvl="0">
              <a:buChar char="•"/>
              <a:defRPr sz="1800"/>
            </a:pPr>
            <a:r>
              <a:rPr sz="3200"/>
              <a:t>A </a:t>
            </a:r>
            <a:r>
              <a:rPr i="1" sz="3200"/>
              <a:t>fish</a:t>
            </a:r>
            <a:r>
              <a:rPr sz="3200"/>
              <a:t> can be </a:t>
            </a:r>
            <a:r>
              <a:rPr b="1" sz="3200"/>
              <a:t>found</a:t>
            </a:r>
            <a:r>
              <a:rPr sz="3200"/>
              <a:t> in the </a:t>
            </a:r>
            <a:r>
              <a:rPr i="1" sz="3200"/>
              <a:t>sea</a:t>
            </a:r>
            <a:r>
              <a:rPr sz="3200"/>
              <a:t>, just as a </a:t>
            </a:r>
            <a:r>
              <a:rPr i="1" sz="3200"/>
              <a:t>moose</a:t>
            </a:r>
            <a:r>
              <a:rPr sz="3200"/>
              <a:t> can be </a:t>
            </a:r>
            <a:r>
              <a:rPr b="1" sz="3200"/>
              <a:t>found </a:t>
            </a:r>
            <a:r>
              <a:rPr sz="3200"/>
              <a:t>in a </a:t>
            </a:r>
            <a:r>
              <a:rPr i="1" sz="3200"/>
              <a:t>forest</a:t>
            </a:r>
            <a:r>
              <a:rPr b="1" sz="3200"/>
              <a:t>.</a:t>
            </a:r>
            <a:endParaRPr b="1" sz="3200"/>
          </a:p>
          <a:p>
            <a:pPr lvl="0" marL="578643" indent="-578643">
              <a:spcBef>
                <a:spcPts val="1200"/>
              </a:spcBef>
              <a:buClr>
                <a:srgbClr val="CC3300"/>
              </a:buClr>
              <a:buChar char="•"/>
              <a:defRPr sz="1800"/>
            </a:pPr>
            <a:r>
              <a:rPr b="1" sz="5400">
                <a:solidFill>
                  <a:srgbClr val="CC3300"/>
                </a:solidFill>
              </a:rPr>
              <a:t> Location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1">
                                            <p:bg/>
                                          </p:spTgt>
                                        </p:tgtEl>
                                        <p:attrNameLst>
                                          <p:attrName>style.visibility</p:attrName>
                                        </p:attrNameLst>
                                      </p:cBhvr>
                                      <p:to>
                                        <p:strVal val="visible"/>
                                      </p:to>
                                    </p:set>
                                    <p:anim calcmode="lin" valueType="num">
                                      <p:cBhvr>
                                        <p:cTn id="7" dur="500" fill="hold"/>
                                        <p:tgtEl>
                                          <p:spTgt spid="61">
                                            <p:bg/>
                                          </p:spTgt>
                                        </p:tgtEl>
                                        <p:attrNameLst>
                                          <p:attrName>ppt_x</p:attrName>
                                        </p:attrNameLst>
                                      </p:cBhvr>
                                      <p:tavLst>
                                        <p:tav tm="0">
                                          <p:val>
                                            <p:strVal val="#ppt_x"/>
                                          </p:val>
                                        </p:tav>
                                        <p:tav tm="100000">
                                          <p:val>
                                            <p:strVal val="#ppt_x"/>
                                          </p:val>
                                        </p:tav>
                                      </p:tavLst>
                                    </p:anim>
                                    <p:anim calcmode="lin" valueType="num">
                                      <p:cBhvr>
                                        <p:cTn id="8" dur="500" fill="hold"/>
                                        <p:tgtEl>
                                          <p:spTgt spid="61">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1">
                                            <p:txEl>
                                              <p:pRg st="0" end="0"/>
                                            </p:txEl>
                                          </p:spTgt>
                                        </p:tgtEl>
                                        <p:attrNameLst>
                                          <p:attrName>style.visibility</p:attrName>
                                        </p:attrNameLst>
                                      </p:cBhvr>
                                      <p:to>
                                        <p:strVal val="visible"/>
                                      </p:to>
                                    </p:set>
                                    <p:anim calcmode="lin" valueType="num">
                                      <p:cBhvr>
                                        <p:cTn id="11"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1">
                                            <p:txEl>
                                              <p:pRg st="1" end="1"/>
                                            </p:txEl>
                                          </p:spTgt>
                                        </p:tgtEl>
                                        <p:attrNameLst>
                                          <p:attrName>style.visibility</p:attrName>
                                        </p:attrNameLst>
                                      </p:cBhvr>
                                      <p:to>
                                        <p:strVal val="visible"/>
                                      </p:to>
                                    </p:set>
                                    <p:anim calcmode="lin" valueType="num">
                                      <p:cBhvr>
                                        <p:cTn id="17"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1">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61">
                                            <p:txEl>
                                              <p:pRg st="2" end="2"/>
                                            </p:txEl>
                                          </p:spTgt>
                                        </p:tgtEl>
                                        <p:attrNameLst>
                                          <p:attrName>style.visibility</p:attrName>
                                        </p:attrNameLst>
                                      </p:cBhvr>
                                      <p:to>
                                        <p:strVal val="visible"/>
                                      </p:to>
                                    </p:set>
                                    <p:anim calcmode="lin" valueType="num">
                                      <p:cBhvr>
                                        <p:cTn id="22"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61">
                                            <p:txEl>
                                              <p:pRg st="3" end="3"/>
                                            </p:txEl>
                                          </p:spTgt>
                                        </p:tgtEl>
                                        <p:attrNameLst>
                                          <p:attrName>style.visibility</p:attrName>
                                        </p:attrNameLst>
                                      </p:cBhvr>
                                      <p:to>
                                        <p:strVal val="visible"/>
                                      </p:to>
                                    </p:set>
                                    <p:anim calcmode="lin" valueType="num">
                                      <p:cBhvr>
                                        <p:cTn id="28"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61">
                                            <p:txEl>
                                              <p:pRg st="4" end="4"/>
                                            </p:txEl>
                                          </p:spTgt>
                                        </p:tgtEl>
                                        <p:attrNameLst>
                                          <p:attrName>style.visibility</p:attrName>
                                        </p:attrNameLst>
                                      </p:cBhvr>
                                      <p:to>
                                        <p:strVal val="visible"/>
                                      </p:to>
                                    </p:set>
                                    <p:anim calcmode="lin" valueType="num">
                                      <p:cBhvr>
                                        <p:cTn id="34" dur="5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6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61"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64" name="Shape 64"/>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What’s the relationship?</a:t>
            </a:r>
            <a:endParaRPr sz="4000"/>
          </a:p>
          <a:p>
            <a:pPr lvl="0" marL="332184" indent="-332184">
              <a:buChar char="•"/>
              <a:defRPr sz="1800"/>
            </a:pPr>
            <a:r>
              <a:rPr b="1" sz="3100"/>
              <a:t>CHUCKLE : LAUGH :: whimper : cry</a:t>
            </a:r>
            <a:endParaRPr b="1" sz="3100"/>
          </a:p>
          <a:p>
            <a:pPr lvl="0">
              <a:buChar char="•"/>
              <a:defRPr sz="1800"/>
            </a:pPr>
            <a:endParaRPr b="1" sz="3100"/>
          </a:p>
          <a:p>
            <a:pPr lvl="0" marL="332184" indent="-332184">
              <a:buChar char="•"/>
              <a:defRPr sz="1800"/>
            </a:pPr>
            <a:r>
              <a:rPr sz="3100"/>
              <a:t>These words differ in </a:t>
            </a:r>
            <a:r>
              <a:rPr b="1" sz="3100"/>
              <a:t>degree. </a:t>
            </a:r>
            <a:r>
              <a:rPr sz="3100"/>
              <a:t>One is more intense than the other.</a:t>
            </a:r>
            <a:endParaRPr sz="3100"/>
          </a:p>
          <a:p>
            <a:pPr lvl="0" marL="546496" indent="-546496">
              <a:spcBef>
                <a:spcPts val="1200"/>
              </a:spcBef>
              <a:buClr>
                <a:srgbClr val="CC3300"/>
              </a:buClr>
              <a:buChar char="•"/>
              <a:defRPr sz="1800"/>
            </a:pPr>
            <a:r>
              <a:rPr b="1" sz="5100">
                <a:solidFill>
                  <a:srgbClr val="CC3300"/>
                </a:solidFill>
              </a:rPr>
              <a:t> Degree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4">
                                            <p:bg/>
                                          </p:spTgt>
                                        </p:tgtEl>
                                        <p:attrNameLst>
                                          <p:attrName>style.visibility</p:attrName>
                                        </p:attrNameLst>
                                      </p:cBhvr>
                                      <p:to>
                                        <p:strVal val="visible"/>
                                      </p:to>
                                    </p:set>
                                    <p:anim calcmode="lin" valueType="num">
                                      <p:cBhvr>
                                        <p:cTn id="7" dur="500" fill="hold"/>
                                        <p:tgtEl>
                                          <p:spTgt spid="64">
                                            <p:bg/>
                                          </p:spTgt>
                                        </p:tgtEl>
                                        <p:attrNameLst>
                                          <p:attrName>ppt_x</p:attrName>
                                        </p:attrNameLst>
                                      </p:cBhvr>
                                      <p:tavLst>
                                        <p:tav tm="0">
                                          <p:val>
                                            <p:strVal val="#ppt_x"/>
                                          </p:val>
                                        </p:tav>
                                        <p:tav tm="100000">
                                          <p:val>
                                            <p:strVal val="#ppt_x"/>
                                          </p:val>
                                        </p:tav>
                                      </p:tavLst>
                                    </p:anim>
                                    <p:anim calcmode="lin" valueType="num">
                                      <p:cBhvr>
                                        <p:cTn id="8" dur="500" fill="hold"/>
                                        <p:tgtEl>
                                          <p:spTgt spid="64">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4">
                                            <p:txEl>
                                              <p:pRg st="0" end="0"/>
                                            </p:txEl>
                                          </p:spTgt>
                                        </p:tgtEl>
                                        <p:attrNameLst>
                                          <p:attrName>style.visibility</p:attrName>
                                        </p:attrNameLst>
                                      </p:cBhvr>
                                      <p:to>
                                        <p:strVal val="visible"/>
                                      </p:to>
                                    </p:set>
                                    <p:anim calcmode="lin" valueType="num">
                                      <p:cBhvr>
                                        <p:cTn id="11"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4">
                                            <p:txEl>
                                              <p:pRg st="1" end="1"/>
                                            </p:txEl>
                                          </p:spTgt>
                                        </p:tgtEl>
                                        <p:attrNameLst>
                                          <p:attrName>style.visibility</p:attrName>
                                        </p:attrNameLst>
                                      </p:cBhvr>
                                      <p:to>
                                        <p:strVal val="visible"/>
                                      </p:to>
                                    </p:set>
                                    <p:anim calcmode="lin" valueType="num">
                                      <p:cBhvr>
                                        <p:cTn id="17" dur="500" fill="hold"/>
                                        <p:tgtEl>
                                          <p:spTgt spid="6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4">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64">
                                            <p:txEl>
                                              <p:pRg st="2" end="2"/>
                                            </p:txEl>
                                          </p:spTgt>
                                        </p:tgtEl>
                                        <p:attrNameLst>
                                          <p:attrName>style.visibility</p:attrName>
                                        </p:attrNameLst>
                                      </p:cBhvr>
                                      <p:to>
                                        <p:strVal val="visible"/>
                                      </p:to>
                                    </p:set>
                                    <p:anim calcmode="lin" valueType="num">
                                      <p:cBhvr>
                                        <p:cTn id="22" dur="50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64">
                                            <p:txEl>
                                              <p:pRg st="3" end="3"/>
                                            </p:txEl>
                                          </p:spTgt>
                                        </p:tgtEl>
                                        <p:attrNameLst>
                                          <p:attrName>style.visibility</p:attrName>
                                        </p:attrNameLst>
                                      </p:cBhvr>
                                      <p:to>
                                        <p:strVal val="visible"/>
                                      </p:to>
                                    </p:set>
                                    <p:anim calcmode="lin" valueType="num">
                                      <p:cBhvr>
                                        <p:cTn id="28" dur="500" fill="hold"/>
                                        <p:tgtEl>
                                          <p:spTgt spid="64">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6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64">
                                            <p:txEl>
                                              <p:pRg st="4" end="4"/>
                                            </p:txEl>
                                          </p:spTgt>
                                        </p:tgtEl>
                                        <p:attrNameLst>
                                          <p:attrName>style.visibility</p:attrName>
                                        </p:attrNameLst>
                                      </p:cBhvr>
                                      <p:to>
                                        <p:strVal val="visible"/>
                                      </p:to>
                                    </p:set>
                                    <p:anim calcmode="lin" valueType="num">
                                      <p:cBhvr>
                                        <p:cTn id="34" dur="50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6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64"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67" name="Shape 67"/>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What’s the relationship?</a:t>
            </a:r>
            <a:endParaRPr sz="4000"/>
          </a:p>
          <a:p>
            <a:pPr lvl="0">
              <a:buChar char="•"/>
              <a:defRPr sz="1800"/>
            </a:pPr>
            <a:r>
              <a:rPr b="1" sz="3200"/>
              <a:t>CASHIER : CASH :: plumber : pipe</a:t>
            </a:r>
            <a:endParaRPr b="1" sz="3200"/>
          </a:p>
          <a:p>
            <a:pPr lvl="0">
              <a:buChar char="•"/>
              <a:defRPr sz="1800"/>
            </a:pPr>
            <a:endParaRPr b="1" sz="3200"/>
          </a:p>
          <a:p>
            <a:pPr lvl="0">
              <a:buChar char="•"/>
              <a:defRPr sz="1800"/>
            </a:pPr>
            <a:r>
              <a:rPr sz="3200"/>
              <a:t>A </a:t>
            </a:r>
            <a:r>
              <a:rPr i="1" sz="3200"/>
              <a:t>cashier</a:t>
            </a:r>
            <a:r>
              <a:rPr sz="3200"/>
              <a:t> works with </a:t>
            </a:r>
            <a:r>
              <a:rPr i="1" sz="3200"/>
              <a:t>cash, </a:t>
            </a:r>
            <a:r>
              <a:rPr sz="3200"/>
              <a:t>just as a </a:t>
            </a:r>
            <a:r>
              <a:rPr i="1" sz="3200"/>
              <a:t>plumber </a:t>
            </a:r>
            <a:r>
              <a:rPr sz="3200"/>
              <a:t>works with </a:t>
            </a:r>
            <a:r>
              <a:rPr i="1" sz="3200"/>
              <a:t>pipes.</a:t>
            </a:r>
            <a:endParaRPr i="1" sz="3200"/>
          </a:p>
          <a:p>
            <a:pPr lvl="0">
              <a:spcBef>
                <a:spcPts val="800"/>
              </a:spcBef>
              <a:buChar char="•"/>
              <a:defRPr sz="1800"/>
            </a:pPr>
            <a:r>
              <a:rPr i="1" sz="3200"/>
              <a:t> </a:t>
            </a:r>
            <a:r>
              <a:rPr b="1" sz="3600">
                <a:solidFill>
                  <a:srgbClr val="CC3300"/>
                </a:solidFill>
              </a:rPr>
              <a:t>Performer and a related object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7">
                                            <p:bg/>
                                          </p:spTgt>
                                        </p:tgtEl>
                                        <p:attrNameLst>
                                          <p:attrName>style.visibility</p:attrName>
                                        </p:attrNameLst>
                                      </p:cBhvr>
                                      <p:to>
                                        <p:strVal val="visible"/>
                                      </p:to>
                                    </p:set>
                                    <p:anim calcmode="lin" valueType="num">
                                      <p:cBhvr>
                                        <p:cTn id="7" dur="500" fill="hold"/>
                                        <p:tgtEl>
                                          <p:spTgt spid="67">
                                            <p:bg/>
                                          </p:spTgt>
                                        </p:tgtEl>
                                        <p:attrNameLst>
                                          <p:attrName>ppt_x</p:attrName>
                                        </p:attrNameLst>
                                      </p:cBhvr>
                                      <p:tavLst>
                                        <p:tav tm="0">
                                          <p:val>
                                            <p:strVal val="#ppt_x"/>
                                          </p:val>
                                        </p:tav>
                                        <p:tav tm="100000">
                                          <p:val>
                                            <p:strVal val="#ppt_x"/>
                                          </p:val>
                                        </p:tav>
                                      </p:tavLst>
                                    </p:anim>
                                    <p:anim calcmode="lin" valueType="num">
                                      <p:cBhvr>
                                        <p:cTn id="8" dur="500" fill="hold"/>
                                        <p:tgtEl>
                                          <p:spTgt spid="67">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7">
                                            <p:txEl>
                                              <p:pRg st="0" end="0"/>
                                            </p:txEl>
                                          </p:spTgt>
                                        </p:tgtEl>
                                        <p:attrNameLst>
                                          <p:attrName>style.visibility</p:attrName>
                                        </p:attrNameLst>
                                      </p:cBhvr>
                                      <p:to>
                                        <p:strVal val="visible"/>
                                      </p:to>
                                    </p:set>
                                    <p:anim calcmode="lin" valueType="num">
                                      <p:cBhvr>
                                        <p:cTn id="11" dur="5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7">
                                            <p:txEl>
                                              <p:pRg st="1" end="1"/>
                                            </p:txEl>
                                          </p:spTgt>
                                        </p:tgtEl>
                                        <p:attrNameLst>
                                          <p:attrName>style.visibility</p:attrName>
                                        </p:attrNameLst>
                                      </p:cBhvr>
                                      <p:to>
                                        <p:strVal val="visible"/>
                                      </p:to>
                                    </p:set>
                                    <p:anim calcmode="lin" valueType="num">
                                      <p:cBhvr>
                                        <p:cTn id="17" dur="5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7">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67">
                                            <p:txEl>
                                              <p:pRg st="2" end="2"/>
                                            </p:txEl>
                                          </p:spTgt>
                                        </p:tgtEl>
                                        <p:attrNameLst>
                                          <p:attrName>style.visibility</p:attrName>
                                        </p:attrNameLst>
                                      </p:cBhvr>
                                      <p:to>
                                        <p:strVal val="visible"/>
                                      </p:to>
                                    </p:set>
                                    <p:anim calcmode="lin" valueType="num">
                                      <p:cBhvr>
                                        <p:cTn id="22" dur="5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67">
                                            <p:txEl>
                                              <p:pRg st="3" end="3"/>
                                            </p:txEl>
                                          </p:spTgt>
                                        </p:tgtEl>
                                        <p:attrNameLst>
                                          <p:attrName>style.visibility</p:attrName>
                                        </p:attrNameLst>
                                      </p:cBhvr>
                                      <p:to>
                                        <p:strVal val="visible"/>
                                      </p:to>
                                    </p:set>
                                    <p:anim calcmode="lin" valueType="num">
                                      <p:cBhvr>
                                        <p:cTn id="28" dur="500" fill="hold"/>
                                        <p:tgtEl>
                                          <p:spTgt spid="67">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67">
                                            <p:txEl>
                                              <p:pRg st="4" end="4"/>
                                            </p:txEl>
                                          </p:spTgt>
                                        </p:tgtEl>
                                        <p:attrNameLst>
                                          <p:attrName>style.visibility</p:attrName>
                                        </p:attrNameLst>
                                      </p:cBhvr>
                                      <p:to>
                                        <p:strVal val="visible"/>
                                      </p:to>
                                    </p:set>
                                    <p:anim calcmode="lin" valueType="num">
                                      <p:cBhvr>
                                        <p:cTn id="34" dur="500" fill="hold"/>
                                        <p:tgtEl>
                                          <p:spTgt spid="67">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67"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 name="Shape 12"/>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                       </a:t>
            </a:r>
          </a:p>
        </p:txBody>
      </p:sp>
      <p:sp>
        <p:nvSpPr>
          <p:cNvPr id="13" name="Shape 13"/>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00037" indent="-300037">
              <a:spcBef>
                <a:spcPts val="600"/>
              </a:spcBef>
              <a:buChar char="•"/>
              <a:defRPr sz="1800"/>
            </a:pPr>
            <a:r>
              <a:rPr sz="2800"/>
              <a:t>Two sets of words that you read as if they are a sentence</a:t>
            </a:r>
            <a:endParaRPr sz="2800"/>
          </a:p>
          <a:p>
            <a:pPr lvl="0" marL="300037" indent="-300037">
              <a:spcBef>
                <a:spcPts val="600"/>
              </a:spcBef>
              <a:buChar char="•"/>
              <a:defRPr sz="1800"/>
            </a:pPr>
            <a:r>
              <a:rPr sz="2800"/>
              <a:t>The relationship between the parts is alike</a:t>
            </a:r>
            <a:endParaRPr sz="2800"/>
          </a:p>
          <a:p>
            <a:pPr lvl="0">
              <a:buSzTx/>
              <a:buNone/>
              <a:defRPr sz="1800"/>
            </a:pPr>
            <a:endParaRPr sz="2800"/>
          </a:p>
          <a:p>
            <a:pPr lvl="0" marL="300037" indent="-300037">
              <a:spcBef>
                <a:spcPts val="600"/>
              </a:spcBef>
              <a:buChar char="•"/>
              <a:defRPr sz="1800"/>
            </a:pPr>
            <a:r>
              <a:rPr sz="2800"/>
              <a:t>Improvement for a learner’s comprehension &amp; long-term memory</a:t>
            </a:r>
            <a:endParaRPr sz="2800"/>
          </a:p>
          <a:p>
            <a:pPr lvl="0" marL="300037" indent="-300037">
              <a:spcBef>
                <a:spcPts val="600"/>
              </a:spcBef>
              <a:buChar char="•"/>
              <a:defRPr sz="1800"/>
            </a:pPr>
            <a:r>
              <a:rPr sz="2800"/>
              <a:t>Useful skill to identify relationships</a:t>
            </a:r>
            <a:endParaRPr sz="2800"/>
          </a:p>
          <a:p>
            <a:pPr lvl="0" marL="300037" indent="-300037">
              <a:spcBef>
                <a:spcPts val="600"/>
              </a:spcBef>
              <a:buChar char="•"/>
              <a:defRPr sz="1800"/>
            </a:pPr>
            <a:r>
              <a:rPr sz="2800"/>
              <a:t>Connections to concrete from abstract</a:t>
            </a:r>
            <a:endParaRPr sz="2800"/>
          </a:p>
          <a:p>
            <a:pPr lvl="0" marL="300037" indent="-300037">
              <a:spcBef>
                <a:spcPts val="600"/>
              </a:spcBef>
              <a:buChar char="•"/>
              <a:defRPr sz="1800"/>
            </a:pPr>
            <a:r>
              <a:rPr sz="2800"/>
              <a:t>Critical thinking</a:t>
            </a:r>
          </a:p>
        </p:txBody>
      </p:sp>
      <p:sp>
        <p:nvSpPr>
          <p:cNvPr id="14" name="Shape 14"/>
          <p:cNvSpPr/>
          <p:nvPr/>
        </p:nvSpPr>
        <p:spPr>
          <a:xfrm>
            <a:off x="2438400" y="457200"/>
            <a:ext cx="4033838" cy="762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76655">
              <a:defRPr sz="2220">
                <a:ln w="10431">
                  <a:solidFill>
                    <a:srgbClr val="99CCFF"/>
                  </a:solidFill>
                </a:ln>
                <a:solidFill>
                  <a:srgbClr val="0066CC"/>
                </a:solidFill>
                <a:effectLst>
                  <a:outerShdw sx="100000" sy="100000" kx="0" ky="0" algn="b" rotWithShape="0" blurRad="46990" dist="26581" dir="2700000">
                    <a:srgbClr val="990000"/>
                  </a:outerShdw>
                </a:effectLst>
                <a:latin typeface="Impact"/>
                <a:ea typeface="Impact"/>
                <a:cs typeface="Impact"/>
                <a:sym typeface="Impact"/>
              </a:defRPr>
            </a:lvl1pPr>
          </a:lstStyle>
          <a:p>
            <a:pPr lvl="0">
              <a:defRPr sz="1800">
                <a:ln w="9525">
                  <a:noFill/>
                </a:ln>
                <a:solidFill>
                  <a:srgbClr val="000000"/>
                </a:solidFill>
                <a:effectLst/>
              </a:defRPr>
            </a:pPr>
            <a:r>
              <a:rPr sz="2220">
                <a:ln w="10431">
                  <a:solidFill>
                    <a:srgbClr val="99CCFF"/>
                  </a:solidFill>
                </a:ln>
                <a:solidFill>
                  <a:srgbClr val="0066CC"/>
                </a:solidFill>
                <a:effectLst>
                  <a:outerShdw sx="100000" sy="100000" kx="0" ky="0" algn="b" rotWithShape="0" blurRad="46990" dist="26581" dir="2700000">
                    <a:srgbClr val="990000"/>
                  </a:outerShdw>
                </a:effectLst>
              </a:rPr>
              <a:t>What Are They?</a:t>
            </a:r>
            <a:endParaRPr sz="2664">
              <a:ln w="10431">
                <a:solidFill>
                  <a:srgbClr val="99CCFF"/>
                </a:solidFill>
              </a:ln>
              <a:solidFill>
                <a:srgbClr val="0066CC"/>
              </a:solidFill>
              <a:effectLst>
                <a:outerShdw sx="100000" sy="100000" kx="0" ky="0" algn="b" rotWithShape="0" blurRad="46990" dist="26581" dir="2700000">
                  <a:srgbClr val="990000"/>
                </a:outerShdw>
              </a:effectLst>
            </a:endParaRPr>
          </a:p>
        </p:txBody>
      </p:sp>
      <p:sp>
        <p:nvSpPr>
          <p:cNvPr id="15" name="Shape 15"/>
          <p:cNvSpPr/>
          <p:nvPr/>
        </p:nvSpPr>
        <p:spPr>
          <a:xfrm>
            <a:off x="2209800" y="3047999"/>
            <a:ext cx="4114800" cy="5715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585215">
              <a:defRPr sz="1408">
                <a:ln w="7802">
                  <a:solidFill>
                    <a:srgbClr val="99CCFF"/>
                  </a:solidFill>
                </a:ln>
                <a:solidFill>
                  <a:srgbClr val="0066CC"/>
                </a:solidFill>
                <a:effectLst>
                  <a:outerShdw sx="100000" sy="100000" kx="0" ky="0" algn="b" rotWithShape="0" blurRad="40639" dist="22989" dir="2700000">
                    <a:srgbClr val="990000"/>
                  </a:outerShdw>
                </a:effectLst>
                <a:latin typeface="Impact"/>
                <a:ea typeface="Impact"/>
                <a:cs typeface="Impact"/>
                <a:sym typeface="Impact"/>
              </a:defRPr>
            </a:lvl1pPr>
          </a:lstStyle>
          <a:p>
            <a:pPr lvl="0">
              <a:defRPr sz="1800">
                <a:ln w="9525">
                  <a:noFill/>
                </a:ln>
                <a:solidFill>
                  <a:srgbClr val="000000"/>
                </a:solidFill>
                <a:effectLst/>
              </a:defRPr>
            </a:pPr>
            <a:r>
              <a:rPr sz="1408">
                <a:ln w="7802">
                  <a:solidFill>
                    <a:srgbClr val="99CCFF"/>
                  </a:solidFill>
                </a:ln>
                <a:solidFill>
                  <a:srgbClr val="0066CC"/>
                </a:solidFill>
                <a:effectLst>
                  <a:outerShdw sx="100000" sy="100000" kx="0" ky="0" algn="b" rotWithShape="0" blurRad="40639" dist="22989" dir="2700000">
                    <a:srgbClr val="990000"/>
                  </a:outerShdw>
                </a:effectLst>
              </a:rPr>
              <a:t>Why Solve Analogies?</a:t>
            </a:r>
            <a:endParaRPr sz="2304">
              <a:ln w="7802">
                <a:solidFill>
                  <a:srgbClr val="99CCFF"/>
                </a:solidFill>
              </a:ln>
              <a:solidFill>
                <a:srgbClr val="0066CC"/>
              </a:solidFill>
              <a:effectLst>
                <a:outerShdw sx="100000" sy="100000" kx="0" ky="0" algn="b" rotWithShape="0" blurRad="40639" dist="22989" dir="2700000">
                  <a:srgbClr val="990000"/>
                </a:outerShdw>
              </a:effectLst>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1" presetID="2" grpId="1" fill="hold">
                                  <p:stCondLst>
                                    <p:cond delay="0"/>
                                  </p:stCondLst>
                                  <p:iterate type="el" backwards="0">
                                    <p:tmAbs val="0"/>
                                  </p:iterate>
                                  <p:childTnLst>
                                    <p:set>
                                      <p:cBhvr>
                                        <p:cTn id="6" fill="hold"/>
                                        <p:tgtEl>
                                          <p:spTgt spid="14"/>
                                        </p:tgtEl>
                                        <p:attrNameLst>
                                          <p:attrName>style.visibility</p:attrName>
                                        </p:attrNameLst>
                                      </p:cBhvr>
                                      <p:to>
                                        <p:strVal val="visible"/>
                                      </p:to>
                                    </p:set>
                                    <p:anim calcmode="lin" valueType="num">
                                      <p:cBhvr>
                                        <p:cTn id="7" dur="80" fill="hold"/>
                                        <p:tgtEl>
                                          <p:spTgt spid="14"/>
                                        </p:tgtEl>
                                        <p:attrNameLst>
                                          <p:attrName>ppt_x</p:attrName>
                                        </p:attrNameLst>
                                      </p:cBhvr>
                                      <p:tavLst>
                                        <p:tav tm="0">
                                          <p:val>
                                            <p:strVal val="#ppt_x"/>
                                          </p:val>
                                        </p:tav>
                                        <p:tav tm="100000">
                                          <p:val>
                                            <p:strVal val="#ppt_x"/>
                                          </p:val>
                                        </p:tav>
                                      </p:tavLst>
                                    </p:anim>
                                    <p:anim calcmode="lin" valueType="num">
                                      <p:cBhvr>
                                        <p:cTn id="8" dur="8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2" fill="hold">
                                  <p:stCondLst>
                                    <p:cond delay="0"/>
                                  </p:stCondLst>
                                  <p:iterate type="el" backwards="0">
                                    <p:tmAbs val="0"/>
                                  </p:iterate>
                                  <p:childTnLst>
                                    <p:set>
                                      <p:cBhvr>
                                        <p:cTn id="12" fill="hold"/>
                                        <p:tgtEl>
                                          <p:spTgt spid="13">
                                            <p:bg/>
                                          </p:spTgt>
                                        </p:tgtEl>
                                        <p:attrNameLst>
                                          <p:attrName>style.visibility</p:attrName>
                                        </p:attrNameLst>
                                      </p:cBhvr>
                                      <p:to>
                                        <p:strVal val="visible"/>
                                      </p:to>
                                    </p:set>
                                    <p:anim calcmode="lin" valueType="num">
                                      <p:cBhvr>
                                        <p:cTn id="13" dur="500" fill="hold"/>
                                        <p:tgtEl>
                                          <p:spTgt spid="13">
                                            <p:bg/>
                                          </p:spTgt>
                                        </p:tgtEl>
                                        <p:attrNameLst>
                                          <p:attrName>ppt_x</p:attrName>
                                        </p:attrNameLst>
                                      </p:cBhvr>
                                      <p:tavLst>
                                        <p:tav tm="0">
                                          <p:val>
                                            <p:strVal val="#ppt_x"/>
                                          </p:val>
                                        </p:tav>
                                        <p:tav tm="100000">
                                          <p:val>
                                            <p:strVal val="#ppt_x"/>
                                          </p:val>
                                        </p:tav>
                                      </p:tavLst>
                                    </p:anim>
                                    <p:anim calcmode="lin" valueType="num">
                                      <p:cBhvr>
                                        <p:cTn id="14" dur="500" fill="hold"/>
                                        <p:tgtEl>
                                          <p:spTgt spid="13">
                                            <p:bg/>
                                          </p:spTgt>
                                        </p:tgtEl>
                                        <p:attrNameLst>
                                          <p:attrName>ppt_y</p:attrName>
                                        </p:attrNameLst>
                                      </p:cBhvr>
                                      <p:tavLst>
                                        <p:tav tm="0">
                                          <p:val>
                                            <p:strVal val="1+#ppt_h/2"/>
                                          </p:val>
                                        </p:tav>
                                        <p:tav tm="100000">
                                          <p:val>
                                            <p:strVal val="#ppt_y"/>
                                          </p:val>
                                        </p:tav>
                                      </p:tavLst>
                                    </p:anim>
                                  </p:childTnLst>
                                </p:cTn>
                              </p:par>
                              <p:par>
                                <p:cTn id="15" presetClass="entr" presetSubtype="4" presetID="2" grpId="2" fill="hold">
                                  <p:stCondLst>
                                    <p:cond delay="0"/>
                                  </p:stCondLst>
                                  <p:iterate type="el" backwards="0">
                                    <p:tmAbs val="0"/>
                                  </p:iterate>
                                  <p:childTnLst>
                                    <p:set>
                                      <p:cBhvr>
                                        <p:cTn id="16" fill="hold"/>
                                        <p:tgtEl>
                                          <p:spTgt spid="13">
                                            <p:txEl>
                                              <p:pRg st="0" end="0"/>
                                            </p:txEl>
                                          </p:spTgt>
                                        </p:tgtEl>
                                        <p:attrNameLst>
                                          <p:attrName>style.visibility</p:attrName>
                                        </p:attrNameLst>
                                      </p:cBhvr>
                                      <p:to>
                                        <p:strVal val="visible"/>
                                      </p:to>
                                    </p:set>
                                    <p:anim calcmode="lin" valueType="num">
                                      <p:cBhvr>
                                        <p:cTn id="1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2" fill="hold">
                                  <p:stCondLst>
                                    <p:cond delay="0"/>
                                  </p:stCondLst>
                                  <p:iterate type="el" backwards="0">
                                    <p:tmAbs val="0"/>
                                  </p:iterate>
                                  <p:childTnLst>
                                    <p:set>
                                      <p:cBhvr>
                                        <p:cTn id="22" fill="hold"/>
                                        <p:tgtEl>
                                          <p:spTgt spid="13">
                                            <p:txEl>
                                              <p:pRg st="1" end="1"/>
                                            </p:txEl>
                                          </p:spTgt>
                                        </p:tgtEl>
                                        <p:attrNameLst>
                                          <p:attrName>style.visibility</p:attrName>
                                        </p:attrNameLst>
                                      </p:cBhvr>
                                      <p:to>
                                        <p:strVal val="visible"/>
                                      </p:to>
                                    </p:set>
                                    <p:anim calcmode="lin" valueType="num">
                                      <p:cBhvr>
                                        <p:cTn id="2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nodeType="afterEffect" presetClass="entr" presetSubtype="4" presetID="2" grpId="2" fill="hold">
                                  <p:stCondLst>
                                    <p:cond delay="0"/>
                                  </p:stCondLst>
                                  <p:iterate type="el" backwards="0">
                                    <p:tmAbs val="0"/>
                                  </p:iterate>
                                  <p:childTnLst>
                                    <p:set>
                                      <p:cBhvr>
                                        <p:cTn id="27" fill="hold"/>
                                        <p:tgtEl>
                                          <p:spTgt spid="13">
                                            <p:txEl>
                                              <p:pRg st="2" end="2"/>
                                            </p:txEl>
                                          </p:spTgt>
                                        </p:tgtEl>
                                        <p:attrNameLst>
                                          <p:attrName>style.visibility</p:attrName>
                                        </p:attrNameLst>
                                      </p:cBhvr>
                                      <p:to>
                                        <p:strVal val="visible"/>
                                      </p:to>
                                    </p:set>
                                    <p:anim calcmode="lin" valueType="num">
                                      <p:cBhvr>
                                        <p:cTn id="28"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2" fill="hold">
                                  <p:stCondLst>
                                    <p:cond delay="0"/>
                                  </p:stCondLst>
                                  <p:iterate type="el" backwards="0">
                                    <p:tmAbs val="0"/>
                                  </p:iterate>
                                  <p:childTnLst>
                                    <p:set>
                                      <p:cBhvr>
                                        <p:cTn id="33" fill="hold"/>
                                        <p:tgtEl>
                                          <p:spTgt spid="13">
                                            <p:txEl>
                                              <p:pRg st="3" end="3"/>
                                            </p:txEl>
                                          </p:spTgt>
                                        </p:tgtEl>
                                        <p:attrNameLst>
                                          <p:attrName>style.visibility</p:attrName>
                                        </p:attrNameLst>
                                      </p:cBhvr>
                                      <p:to>
                                        <p:strVal val="visible"/>
                                      </p:to>
                                    </p:set>
                                    <p:anim calcmode="lin" valueType="num">
                                      <p:cBhvr>
                                        <p:cTn id="34"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4" presetID="2" grpId="2" fill="hold">
                                  <p:stCondLst>
                                    <p:cond delay="0"/>
                                  </p:stCondLst>
                                  <p:iterate type="el" backwards="0">
                                    <p:tmAbs val="0"/>
                                  </p:iterate>
                                  <p:childTnLst>
                                    <p:set>
                                      <p:cBhvr>
                                        <p:cTn id="39" fill="hold"/>
                                        <p:tgtEl>
                                          <p:spTgt spid="13">
                                            <p:txEl>
                                              <p:pRg st="4" end="4"/>
                                            </p:txEl>
                                          </p:spTgt>
                                        </p:tgtEl>
                                        <p:attrNameLst>
                                          <p:attrName>style.visibility</p:attrName>
                                        </p:attrNameLst>
                                      </p:cBhvr>
                                      <p:to>
                                        <p:strVal val="visible"/>
                                      </p:to>
                                    </p:set>
                                    <p:anim calcmode="lin" valueType="num">
                                      <p:cBhvr>
                                        <p:cTn id="40"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1"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nodeType="clickEffect" presetClass="entr" presetSubtype="4" presetID="2" grpId="2" fill="hold">
                                  <p:stCondLst>
                                    <p:cond delay="0"/>
                                  </p:stCondLst>
                                  <p:iterate type="el" backwards="0">
                                    <p:tmAbs val="0"/>
                                  </p:iterate>
                                  <p:childTnLst>
                                    <p:set>
                                      <p:cBhvr>
                                        <p:cTn id="45" fill="hold"/>
                                        <p:tgtEl>
                                          <p:spTgt spid="13">
                                            <p:txEl>
                                              <p:pRg st="5" end="5"/>
                                            </p:txEl>
                                          </p:spTgt>
                                        </p:tgtEl>
                                        <p:attrNameLst>
                                          <p:attrName>style.visibility</p:attrName>
                                        </p:attrNameLst>
                                      </p:cBhvr>
                                      <p:to>
                                        <p:strVal val="visible"/>
                                      </p:to>
                                    </p:set>
                                    <p:anim calcmode="lin" valueType="num">
                                      <p:cBhvr>
                                        <p:cTn id="46"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7"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nodeType="clickEffect" presetClass="entr" presetSubtype="4" presetID="2" grpId="2" fill="hold">
                                  <p:stCondLst>
                                    <p:cond delay="0"/>
                                  </p:stCondLst>
                                  <p:iterate type="el" backwards="0">
                                    <p:tmAbs val="0"/>
                                  </p:iterate>
                                  <p:childTnLst>
                                    <p:set>
                                      <p:cBhvr>
                                        <p:cTn id="51" fill="hold"/>
                                        <p:tgtEl>
                                          <p:spTgt spid="13">
                                            <p:txEl>
                                              <p:pRg st="6" end="6"/>
                                            </p:txEl>
                                          </p:spTgt>
                                        </p:tgtEl>
                                        <p:attrNameLst>
                                          <p:attrName>style.visibility</p:attrName>
                                        </p:attrNameLst>
                                      </p:cBhvr>
                                      <p:to>
                                        <p:strVal val="visible"/>
                                      </p:to>
                                    </p:set>
                                    <p:anim calcmode="lin" valueType="num">
                                      <p:cBhvr>
                                        <p:cTn id="52"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3"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 grpId="1"/>
      <p:bldP build="p" bldLvl="1" animBg="1" rev="0" advAuto="0" spid="13" grpId="2"/>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70" name="Shape 70"/>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What’s the relationship?</a:t>
            </a:r>
            <a:endParaRPr sz="4000"/>
          </a:p>
          <a:p>
            <a:pPr lvl="0" marL="385762" indent="-385762">
              <a:spcBef>
                <a:spcPts val="800"/>
              </a:spcBef>
              <a:buChar char="•"/>
              <a:defRPr sz="1800"/>
            </a:pPr>
            <a:r>
              <a:rPr b="1" sz="3600"/>
              <a:t>AUTHOR : WRITE :: chef : cook</a:t>
            </a:r>
            <a:endParaRPr b="1" sz="3600"/>
          </a:p>
          <a:p>
            <a:pPr lvl="0">
              <a:buChar char="•"/>
              <a:defRPr sz="1800"/>
            </a:pPr>
            <a:endParaRPr b="1" sz="3600"/>
          </a:p>
          <a:p>
            <a:pPr lvl="0" marL="385762" indent="-385762">
              <a:spcBef>
                <a:spcPts val="800"/>
              </a:spcBef>
              <a:buChar char="•"/>
              <a:defRPr sz="1800"/>
            </a:pPr>
            <a:r>
              <a:rPr sz="3600"/>
              <a:t>You expect an </a:t>
            </a:r>
            <a:r>
              <a:rPr i="1" sz="3600"/>
              <a:t>author</a:t>
            </a:r>
            <a:r>
              <a:rPr sz="3600"/>
              <a:t> to </a:t>
            </a:r>
            <a:r>
              <a:rPr i="1" sz="3600"/>
              <a:t>write</a:t>
            </a:r>
            <a:r>
              <a:rPr sz="3600"/>
              <a:t>, just as you expect a </a:t>
            </a:r>
            <a:r>
              <a:rPr i="1" sz="3600"/>
              <a:t>chef</a:t>
            </a:r>
            <a:r>
              <a:rPr sz="3600"/>
              <a:t> to </a:t>
            </a:r>
            <a:r>
              <a:rPr i="1" sz="3600"/>
              <a:t>cook</a:t>
            </a:r>
            <a:r>
              <a:rPr sz="3600"/>
              <a:t>.</a:t>
            </a:r>
            <a:endParaRPr sz="3600"/>
          </a:p>
          <a:p>
            <a:pPr lvl="0" marL="385762" indent="-385762">
              <a:spcBef>
                <a:spcPts val="800"/>
              </a:spcBef>
              <a:buChar char="•"/>
              <a:defRPr sz="1800"/>
            </a:pPr>
            <a:r>
              <a:rPr sz="3600"/>
              <a:t> </a:t>
            </a:r>
            <a:r>
              <a:rPr b="1" sz="3600">
                <a:solidFill>
                  <a:srgbClr val="CC3300"/>
                </a:solidFill>
              </a:rPr>
              <a:t>Performer and a related action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70">
                                            <p:bg/>
                                          </p:spTgt>
                                        </p:tgtEl>
                                        <p:attrNameLst>
                                          <p:attrName>style.visibility</p:attrName>
                                        </p:attrNameLst>
                                      </p:cBhvr>
                                      <p:to>
                                        <p:strVal val="visible"/>
                                      </p:to>
                                    </p:set>
                                    <p:anim calcmode="lin" valueType="num">
                                      <p:cBhvr>
                                        <p:cTn id="7" dur="500" fill="hold"/>
                                        <p:tgtEl>
                                          <p:spTgt spid="70">
                                            <p:bg/>
                                          </p:spTgt>
                                        </p:tgtEl>
                                        <p:attrNameLst>
                                          <p:attrName>ppt_x</p:attrName>
                                        </p:attrNameLst>
                                      </p:cBhvr>
                                      <p:tavLst>
                                        <p:tav tm="0">
                                          <p:val>
                                            <p:strVal val="#ppt_x"/>
                                          </p:val>
                                        </p:tav>
                                        <p:tav tm="100000">
                                          <p:val>
                                            <p:strVal val="#ppt_x"/>
                                          </p:val>
                                        </p:tav>
                                      </p:tavLst>
                                    </p:anim>
                                    <p:anim calcmode="lin" valueType="num">
                                      <p:cBhvr>
                                        <p:cTn id="8" dur="500" fill="hold"/>
                                        <p:tgtEl>
                                          <p:spTgt spid="70">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70">
                                            <p:txEl>
                                              <p:pRg st="0" end="0"/>
                                            </p:txEl>
                                          </p:spTgt>
                                        </p:tgtEl>
                                        <p:attrNameLst>
                                          <p:attrName>style.visibility</p:attrName>
                                        </p:attrNameLst>
                                      </p:cBhvr>
                                      <p:to>
                                        <p:strVal val="visible"/>
                                      </p:to>
                                    </p:set>
                                    <p:anim calcmode="lin" valueType="num">
                                      <p:cBhvr>
                                        <p:cTn id="11"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70">
                                            <p:txEl>
                                              <p:pRg st="1" end="1"/>
                                            </p:txEl>
                                          </p:spTgt>
                                        </p:tgtEl>
                                        <p:attrNameLst>
                                          <p:attrName>style.visibility</p:attrName>
                                        </p:attrNameLst>
                                      </p:cBhvr>
                                      <p:to>
                                        <p:strVal val="visible"/>
                                      </p:to>
                                    </p:set>
                                    <p:anim calcmode="lin" valueType="num">
                                      <p:cBhvr>
                                        <p:cTn id="17" dur="500" fill="hold"/>
                                        <p:tgtEl>
                                          <p:spTgt spid="7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70">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70">
                                            <p:txEl>
                                              <p:pRg st="2" end="2"/>
                                            </p:txEl>
                                          </p:spTgt>
                                        </p:tgtEl>
                                        <p:attrNameLst>
                                          <p:attrName>style.visibility</p:attrName>
                                        </p:attrNameLst>
                                      </p:cBhvr>
                                      <p:to>
                                        <p:strVal val="visible"/>
                                      </p:to>
                                    </p:set>
                                    <p:anim calcmode="lin" valueType="num">
                                      <p:cBhvr>
                                        <p:cTn id="22" dur="5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70">
                                            <p:txEl>
                                              <p:pRg st="3" end="3"/>
                                            </p:txEl>
                                          </p:spTgt>
                                        </p:tgtEl>
                                        <p:attrNameLst>
                                          <p:attrName>style.visibility</p:attrName>
                                        </p:attrNameLst>
                                      </p:cBhvr>
                                      <p:to>
                                        <p:strVal val="visible"/>
                                      </p:to>
                                    </p:set>
                                    <p:anim calcmode="lin" valueType="num">
                                      <p:cBhvr>
                                        <p:cTn id="28" dur="500" fill="hold"/>
                                        <p:tgtEl>
                                          <p:spTgt spid="70">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70">
                                            <p:txEl>
                                              <p:pRg st="4" end="4"/>
                                            </p:txEl>
                                          </p:spTgt>
                                        </p:tgtEl>
                                        <p:attrNameLst>
                                          <p:attrName>style.visibility</p:attrName>
                                        </p:attrNameLst>
                                      </p:cBhvr>
                                      <p:to>
                                        <p:strVal val="visible"/>
                                      </p:to>
                                    </p:set>
                                    <p:anim calcmode="lin" valueType="num">
                                      <p:cBhvr>
                                        <p:cTn id="34" dur="5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7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70"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73" name="Shape 73"/>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lnSpc>
                <a:spcPct val="90000"/>
              </a:lnSpc>
              <a:buChar char="•"/>
              <a:defRPr sz="1800"/>
            </a:pPr>
            <a:r>
              <a:rPr sz="3200"/>
              <a:t>What’s the relationship?</a:t>
            </a:r>
            <a:endParaRPr sz="4000"/>
          </a:p>
          <a:p>
            <a:pPr lvl="0">
              <a:lnSpc>
                <a:spcPct val="90000"/>
              </a:lnSpc>
              <a:spcBef>
                <a:spcPts val="900"/>
              </a:spcBef>
              <a:buChar char="•"/>
              <a:defRPr sz="1800"/>
            </a:pPr>
            <a:r>
              <a:rPr sz="3200"/>
              <a:t> </a:t>
            </a:r>
            <a:r>
              <a:rPr b="1" sz="4000"/>
              <a:t>BOIL : EGG :: throw : ball</a:t>
            </a:r>
            <a:endParaRPr b="1" sz="4000"/>
          </a:p>
          <a:p>
            <a:pPr lvl="0">
              <a:lnSpc>
                <a:spcPct val="90000"/>
              </a:lnSpc>
              <a:buChar char="•"/>
              <a:defRPr sz="1800"/>
            </a:pPr>
            <a:endParaRPr b="1" sz="4000"/>
          </a:p>
          <a:p>
            <a:pPr lvl="0" marL="385762" indent="-385762">
              <a:lnSpc>
                <a:spcPct val="90000"/>
              </a:lnSpc>
              <a:spcBef>
                <a:spcPts val="800"/>
              </a:spcBef>
              <a:buChar char="•"/>
              <a:defRPr sz="1800"/>
            </a:pPr>
            <a:r>
              <a:rPr sz="3600"/>
              <a:t>You </a:t>
            </a:r>
            <a:r>
              <a:rPr i="1" sz="3600"/>
              <a:t>boil</a:t>
            </a:r>
            <a:r>
              <a:rPr sz="3600"/>
              <a:t> an </a:t>
            </a:r>
            <a:r>
              <a:rPr i="1" sz="3600"/>
              <a:t>egg, </a:t>
            </a:r>
            <a:r>
              <a:rPr sz="3600"/>
              <a:t>just as you </a:t>
            </a:r>
            <a:r>
              <a:rPr i="1" sz="3600"/>
              <a:t>throw </a:t>
            </a:r>
            <a:r>
              <a:rPr sz="3600"/>
              <a:t>a </a:t>
            </a:r>
            <a:r>
              <a:rPr i="1" sz="3600"/>
              <a:t>ball. </a:t>
            </a:r>
            <a:r>
              <a:rPr sz="3600"/>
              <a:t>(In these items, the object always receives the action.)</a:t>
            </a:r>
            <a:endParaRPr sz="3600"/>
          </a:p>
          <a:p>
            <a:pPr lvl="0" marL="428625" indent="-428625">
              <a:lnSpc>
                <a:spcPct val="90000"/>
              </a:lnSpc>
              <a:spcBef>
                <a:spcPts val="900"/>
              </a:spcBef>
              <a:buClr>
                <a:srgbClr val="CC3300"/>
              </a:buClr>
              <a:buChar char="•"/>
              <a:defRPr sz="1800"/>
            </a:pPr>
            <a:r>
              <a:rPr b="1" sz="4000">
                <a:solidFill>
                  <a:srgbClr val="CC3300"/>
                </a:solidFill>
              </a:rPr>
              <a:t> Action and a related object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ppt_x"/>
                                          </p:val>
                                        </p:tav>
                                        <p:tav tm="100000">
                                          <p:val>
                                            <p:strVal val="#ppt_x"/>
                                          </p:val>
                                        </p:tav>
                                      </p:tavLst>
                                    </p:anim>
                                    <p:anim calcmode="lin" valueType="num">
                                      <p:cBhvr>
                                        <p:cTn id="8" dur="500" fill="hold"/>
                                        <p:tgtEl>
                                          <p:spTgt spid="73">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73">
                                            <p:txEl>
                                              <p:pRg st="1" end="1"/>
                                            </p:txEl>
                                          </p:spTgt>
                                        </p:tgtEl>
                                        <p:attrNameLst>
                                          <p:attrName>style.visibility</p:attrName>
                                        </p:attrNameLst>
                                      </p:cBhvr>
                                      <p:to>
                                        <p:strVal val="visible"/>
                                      </p:to>
                                    </p:set>
                                    <p:anim calcmode="lin" valueType="num">
                                      <p:cBhvr>
                                        <p:cTn id="17" dur="500" fill="hold"/>
                                        <p:tgtEl>
                                          <p:spTgt spid="7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7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73">
                                            <p:txEl>
                                              <p:pRg st="2" end="2"/>
                                            </p:txEl>
                                          </p:spTgt>
                                        </p:tgtEl>
                                        <p:attrNameLst>
                                          <p:attrName>style.visibility</p:attrName>
                                        </p:attrNameLst>
                                      </p:cBhvr>
                                      <p:to>
                                        <p:strVal val="visible"/>
                                      </p:to>
                                    </p:set>
                                    <p:anim calcmode="lin" valueType="num">
                                      <p:cBhvr>
                                        <p:cTn id="22" dur="500" fill="hold"/>
                                        <p:tgtEl>
                                          <p:spTgt spid="7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73">
                                            <p:txEl>
                                              <p:pRg st="3" end="3"/>
                                            </p:txEl>
                                          </p:spTgt>
                                        </p:tgtEl>
                                        <p:attrNameLst>
                                          <p:attrName>style.visibility</p:attrName>
                                        </p:attrNameLst>
                                      </p:cBhvr>
                                      <p:to>
                                        <p:strVal val="visible"/>
                                      </p:to>
                                    </p:set>
                                    <p:anim calcmode="lin" valueType="num">
                                      <p:cBhvr>
                                        <p:cTn id="28" dur="500" fill="hold"/>
                                        <p:tgtEl>
                                          <p:spTgt spid="73">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73">
                                            <p:txEl>
                                              <p:pRg st="4" end="4"/>
                                            </p:txEl>
                                          </p:spTgt>
                                        </p:tgtEl>
                                        <p:attrNameLst>
                                          <p:attrName>style.visibility</p:attrName>
                                        </p:attrNameLst>
                                      </p:cBhvr>
                                      <p:to>
                                        <p:strVal val="visible"/>
                                      </p:to>
                                    </p:set>
                                    <p:anim calcmode="lin" valueType="num">
                                      <p:cBhvr>
                                        <p:cTn id="34" dur="500" fill="hold"/>
                                        <p:tgtEl>
                                          <p:spTgt spid="73">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7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73"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nvSpPr>
        <p:spPr>
          <a:xfrm>
            <a:off x="-1" y="685800"/>
            <a:ext cx="9144002" cy="11583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192881" indent="-192881">
              <a:spcBef>
                <a:spcPts val="1000"/>
              </a:spcBef>
              <a:buSzPct val="100000"/>
              <a:buAutoNum type="arabicPeriod" startAt="1"/>
            </a:pPr>
            <a:r>
              <a:t>Dentist : Drill  ::</a:t>
            </a:r>
          </a:p>
          <a:p>
            <a:pPr lvl="1" marL="342900" indent="114300">
              <a:spcBef>
                <a:spcPts val="1000"/>
              </a:spcBef>
            </a:pPr>
            <a:r>
              <a:t>	(A) Calendar : Date	(B) Sculptor : Chisel</a:t>
            </a:r>
          </a:p>
          <a:p>
            <a:pPr lvl="1" marL="342900" indent="114300">
              <a:spcBef>
                <a:spcPts val="1000"/>
              </a:spcBef>
            </a:pPr>
            <a:r>
              <a:t>	(C) Lumberjack : Forest	(D) Eyeglasses : Sight	(E) Hammer: Carpenter</a:t>
            </a:r>
          </a:p>
        </p:txBody>
      </p:sp>
      <p:sp>
        <p:nvSpPr>
          <p:cNvPr id="76" name="Shape 76"/>
          <p:cNvSpPr/>
          <p:nvPr/>
        </p:nvSpPr>
        <p:spPr>
          <a:xfrm>
            <a:off x="-1" y="2286000"/>
            <a:ext cx="9144002" cy="14250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2900" indent="-342900">
              <a:spcBef>
                <a:spcPts val="1000"/>
              </a:spcBef>
            </a:pPr>
            <a:r>
              <a:t>2.	Horse : Mammal  ::</a:t>
            </a:r>
          </a:p>
          <a:p>
            <a:pPr lvl="1" marL="342900" indent="114300">
              <a:spcBef>
                <a:spcPts val="1000"/>
              </a:spcBef>
            </a:pPr>
            <a:r>
              <a:t>	(A) Insect : Beetle		(B) Beaver : Fish</a:t>
            </a:r>
          </a:p>
          <a:p>
            <a:pPr lvl="1" marL="342900" indent="114300">
              <a:spcBef>
                <a:spcPts val="1000"/>
              </a:spcBef>
            </a:pPr>
            <a:r>
              <a:t>	(C) Snake : Reptile		(D) Trout : Halibut 	(E) Animal : Tiger</a:t>
            </a:r>
          </a:p>
        </p:txBody>
      </p:sp>
      <p:sp>
        <p:nvSpPr>
          <p:cNvPr id="77" name="Shape 77"/>
          <p:cNvSpPr/>
          <p:nvPr/>
        </p:nvSpPr>
        <p:spPr>
          <a:xfrm>
            <a:off x="-1" y="3733800"/>
            <a:ext cx="9144002" cy="11583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2900" indent="-342900">
              <a:spcBef>
                <a:spcPts val="1000"/>
              </a:spcBef>
            </a:pPr>
            <a:r>
              <a:t>3.	Hasten : Hurry  ::</a:t>
            </a:r>
          </a:p>
          <a:p>
            <a:pPr lvl="1" marL="342900" indent="114300">
              <a:spcBef>
                <a:spcPts val="1000"/>
              </a:spcBef>
            </a:pPr>
            <a:r>
              <a:t>	(A) Laugh : Talk		(B) Trust : Doubt</a:t>
            </a:r>
          </a:p>
          <a:p>
            <a:pPr lvl="1" marL="342900" indent="114300">
              <a:spcBef>
                <a:spcPts val="1000"/>
              </a:spcBef>
            </a:pPr>
            <a:r>
              <a:t>	(C) Stammer : Whisper	(D) Attempt : Try		(E) Explain : Understand</a:t>
            </a:r>
          </a:p>
        </p:txBody>
      </p:sp>
      <p:sp>
        <p:nvSpPr>
          <p:cNvPr id="78" name="Shape 78"/>
          <p:cNvSpPr/>
          <p:nvPr/>
        </p:nvSpPr>
        <p:spPr>
          <a:xfrm>
            <a:off x="-1" y="5410200"/>
            <a:ext cx="9144002" cy="11583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2900" indent="-342900">
              <a:spcBef>
                <a:spcPts val="1000"/>
              </a:spcBef>
            </a:pPr>
            <a:r>
              <a:t>4.	Ranch : Cattle  ::</a:t>
            </a:r>
          </a:p>
          <a:p>
            <a:pPr lvl="1" marL="342900" indent="114300">
              <a:spcBef>
                <a:spcPts val="1000"/>
              </a:spcBef>
            </a:pPr>
            <a:r>
              <a:t>	(A) People : City		(B) Chickens : Coop</a:t>
            </a:r>
          </a:p>
          <a:p>
            <a:pPr lvl="1" marL="342900" indent="114300">
              <a:spcBef>
                <a:spcPts val="1000"/>
              </a:spcBef>
            </a:pPr>
            <a:r>
              <a:t>	(C) Garden : Vegetables	(D) Automobile : Garage	 (E) Clowns : Circus</a:t>
            </a:r>
          </a:p>
        </p:txBody>
      </p:sp>
      <p:sp>
        <p:nvSpPr>
          <p:cNvPr id="79" name="Shape 79"/>
          <p:cNvSpPr/>
          <p:nvPr/>
        </p:nvSpPr>
        <p:spPr>
          <a:xfrm>
            <a:off x="2133599" y="152400"/>
            <a:ext cx="4953002" cy="6576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600"/>
              </a:spcBef>
              <a:defRPr sz="2800">
                <a:latin typeface="Tempus Sans ITC"/>
                <a:ea typeface="Tempus Sans ITC"/>
                <a:cs typeface="Tempus Sans ITC"/>
                <a:sym typeface="Tempus Sans ITC"/>
              </a:defRPr>
            </a:lvl1pPr>
          </a:lstStyle>
          <a:p>
            <a:pPr lvl="0">
              <a:defRPr sz="1800"/>
            </a:pPr>
            <a:r>
              <a:rPr sz="2800"/>
              <a:t>RECOGNIZING ANALOGIES</a:t>
            </a:r>
          </a:p>
        </p:txBody>
      </p:sp>
      <p:sp>
        <p:nvSpPr>
          <p:cNvPr id="80" name="Shape 80"/>
          <p:cNvSpPr/>
          <p:nvPr/>
        </p:nvSpPr>
        <p:spPr>
          <a:xfrm>
            <a:off x="8000999" y="152400"/>
            <a:ext cx="1143002" cy="6173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lvl="0"/>
            <a:r>
              <a:t>Click to Begin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75"/>
                                        </p:tgtEl>
                                        <p:attrNameLst>
                                          <p:attrName>style.visibility</p:attrName>
                                        </p:attrNameLst>
                                      </p:cBhvr>
                                      <p:to>
                                        <p:strVal val="visible"/>
                                      </p:to>
                                    </p:set>
                                    <p:anim calcmode="lin" valueType="num">
                                      <p:cBhvr>
                                        <p:cTn id="7" dur="500" fill="hold"/>
                                        <p:tgtEl>
                                          <p:spTgt spid="75"/>
                                        </p:tgtEl>
                                        <p:attrNameLst>
                                          <p:attrName>ppt_x</p:attrName>
                                        </p:attrNameLst>
                                      </p:cBhvr>
                                      <p:tavLst>
                                        <p:tav tm="0">
                                          <p:val>
                                            <p:strVal val="#ppt_x"/>
                                          </p:val>
                                        </p:tav>
                                        <p:tav tm="100000">
                                          <p:val>
                                            <p:strVal val="#ppt_x"/>
                                          </p:val>
                                        </p:tav>
                                      </p:tavLst>
                                    </p:anim>
                                    <p:anim calcmode="lin" valueType="num">
                                      <p:cBhvr>
                                        <p:cTn id="8"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2" presetID="2" grpId="2" fill="hold">
                                  <p:stCondLst>
                                    <p:cond delay="0"/>
                                  </p:stCondLst>
                                  <p:iterate type="el" backwards="0">
                                    <p:tmAbs val="0"/>
                                  </p:iterate>
                                  <p:childTnLst>
                                    <p:set>
                                      <p:cBhvr>
                                        <p:cTn id="12" fill="hold"/>
                                        <p:tgtEl>
                                          <p:spTgt spid="76"/>
                                        </p:tgtEl>
                                        <p:attrNameLst>
                                          <p:attrName>style.visibility</p:attrName>
                                        </p:attrNameLst>
                                      </p:cBhvr>
                                      <p:to>
                                        <p:strVal val="visible"/>
                                      </p:to>
                                    </p:set>
                                    <p:anim calcmode="lin" valueType="num">
                                      <p:cBhvr>
                                        <p:cTn id="13" dur="500" fill="hold"/>
                                        <p:tgtEl>
                                          <p:spTgt spid="76"/>
                                        </p:tgtEl>
                                        <p:attrNameLst>
                                          <p:attrName>ppt_x</p:attrName>
                                        </p:attrNameLst>
                                      </p:cBhvr>
                                      <p:tavLst>
                                        <p:tav tm="0">
                                          <p:val>
                                            <p:strVal val="1+#ppt_w/2"/>
                                          </p:val>
                                        </p:tav>
                                        <p:tav tm="100000">
                                          <p:val>
                                            <p:strVal val="#ppt_x"/>
                                          </p:val>
                                        </p:tav>
                                      </p:tavLst>
                                    </p:anim>
                                    <p:anim calcmode="lin" valueType="num">
                                      <p:cBhvr>
                                        <p:cTn id="14" dur="500" fill="hold"/>
                                        <p:tgtEl>
                                          <p:spTgt spid="7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8" presetID="2" grpId="3" fill="hold">
                                  <p:stCondLst>
                                    <p:cond delay="0"/>
                                  </p:stCondLst>
                                  <p:iterate type="el" backwards="0">
                                    <p:tmAbs val="0"/>
                                  </p:iterate>
                                  <p:childTnLst>
                                    <p:set>
                                      <p:cBhvr>
                                        <p:cTn id="18" fill="hold"/>
                                        <p:tgtEl>
                                          <p:spTgt spid="77"/>
                                        </p:tgtEl>
                                        <p:attrNameLst>
                                          <p:attrName>style.visibility</p:attrName>
                                        </p:attrNameLst>
                                      </p:cBhvr>
                                      <p:to>
                                        <p:strVal val="visible"/>
                                      </p:to>
                                    </p:set>
                                    <p:anim calcmode="lin" valueType="num">
                                      <p:cBhvr>
                                        <p:cTn id="19" dur="500" fill="hold"/>
                                        <p:tgtEl>
                                          <p:spTgt spid="77"/>
                                        </p:tgtEl>
                                        <p:attrNameLst>
                                          <p:attrName>ppt_x</p:attrName>
                                        </p:attrNameLst>
                                      </p:cBhvr>
                                      <p:tavLst>
                                        <p:tav tm="0">
                                          <p:val>
                                            <p:strVal val="0-#ppt_w/2"/>
                                          </p:val>
                                        </p:tav>
                                        <p:tav tm="100000">
                                          <p:val>
                                            <p:strVal val="#ppt_x"/>
                                          </p:val>
                                        </p:tav>
                                      </p:tavLst>
                                    </p:anim>
                                    <p:anim calcmode="lin" valueType="num">
                                      <p:cBhvr>
                                        <p:cTn id="20" dur="500" fill="hold"/>
                                        <p:tgtEl>
                                          <p:spTgt spid="7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 presetID="2" grpId="4" fill="hold">
                                  <p:stCondLst>
                                    <p:cond delay="0"/>
                                  </p:stCondLst>
                                  <p:iterate type="el" backwards="0">
                                    <p:tmAbs val="0"/>
                                  </p:iterate>
                                  <p:childTnLst>
                                    <p:set>
                                      <p:cBhvr>
                                        <p:cTn id="24" fill="hold"/>
                                        <p:tgtEl>
                                          <p:spTgt spid="78"/>
                                        </p:tgtEl>
                                        <p:attrNameLst>
                                          <p:attrName>style.visibility</p:attrName>
                                        </p:attrNameLst>
                                      </p:cBhvr>
                                      <p:to>
                                        <p:strVal val="visible"/>
                                      </p:to>
                                    </p:set>
                                    <p:anim calcmode="lin" valueType="num">
                                      <p:cBhvr>
                                        <p:cTn id="25" dur="500" fill="hold"/>
                                        <p:tgtEl>
                                          <p:spTgt spid="78"/>
                                        </p:tgtEl>
                                        <p:attrNameLst>
                                          <p:attrName>ppt_x</p:attrName>
                                        </p:attrNameLst>
                                      </p:cBhvr>
                                      <p:tavLst>
                                        <p:tav tm="0">
                                          <p:val>
                                            <p:strVal val="#ppt_x"/>
                                          </p:val>
                                        </p:tav>
                                        <p:tav tm="100000">
                                          <p:val>
                                            <p:strVal val="#ppt_x"/>
                                          </p:val>
                                        </p:tav>
                                      </p:tavLst>
                                    </p:anim>
                                    <p:anim calcmode="lin" valueType="num">
                                      <p:cBhvr>
                                        <p:cTn id="26" dur="500" fill="hold"/>
                                        <p:tgtEl>
                                          <p:spTgt spid="7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8" grpId="4"/>
      <p:bldP build="whole" bldLvl="1" animBg="1" rev="0" advAuto="0" spid="75" grpId="1"/>
      <p:bldP build="whole" bldLvl="1" animBg="1" rev="0" advAuto="0" spid="76" grpId="2"/>
      <p:bldP build="whole" bldLvl="1" animBg="1" rev="0" advAuto="0" spid="77" grpId="3"/>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nvSpPr>
        <p:spPr>
          <a:xfrm>
            <a:off x="-1" y="685800"/>
            <a:ext cx="9144002" cy="11583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2900" indent="-342900">
              <a:spcBef>
                <a:spcPts val="1000"/>
              </a:spcBef>
            </a:pPr>
            <a:r>
              <a:t>5.	Calm : Restless  ::</a:t>
            </a:r>
          </a:p>
          <a:p>
            <a:pPr lvl="1" marL="342900" indent="114300">
              <a:spcBef>
                <a:spcPts val="1000"/>
              </a:spcBef>
            </a:pPr>
            <a:r>
              <a:t>	(A) Vague : Indefinite	(B) Tiny : Small</a:t>
            </a:r>
          </a:p>
          <a:p>
            <a:pPr lvl="1" marL="342900" indent="114300">
              <a:spcBef>
                <a:spcPts val="1000"/>
              </a:spcBef>
            </a:pPr>
            <a:r>
              <a:t>	(C) Colorless : Transparent  (D) Loud : Noisy		(E) Gloomy : Brilliant</a:t>
            </a:r>
          </a:p>
        </p:txBody>
      </p:sp>
      <p:sp>
        <p:nvSpPr>
          <p:cNvPr id="83" name="Shape 83"/>
          <p:cNvSpPr/>
          <p:nvPr/>
        </p:nvSpPr>
        <p:spPr>
          <a:xfrm>
            <a:off x="-1" y="2286000"/>
            <a:ext cx="9144002" cy="11583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2900" indent="-342900">
              <a:spcBef>
                <a:spcPts val="1000"/>
              </a:spcBef>
            </a:pPr>
            <a:r>
              <a:t>6.	Daisy : Flower  ::</a:t>
            </a:r>
          </a:p>
          <a:p>
            <a:pPr lvl="1" marL="342900" indent="114300">
              <a:spcBef>
                <a:spcPts val="1000"/>
              </a:spcBef>
            </a:pPr>
            <a:r>
              <a:t>	(A) Rye : Grain		(B) Fish : Trout</a:t>
            </a:r>
          </a:p>
          <a:p>
            <a:pPr lvl="1" marL="342900" indent="114300">
              <a:spcBef>
                <a:spcPts val="1000"/>
              </a:spcBef>
            </a:pPr>
            <a:r>
              <a:t>	(C) Violet : Rose		(D) Yellow : Petal 	(E) Garden : Soil</a:t>
            </a:r>
          </a:p>
        </p:txBody>
      </p:sp>
      <p:sp>
        <p:nvSpPr>
          <p:cNvPr id="84" name="Shape 84"/>
          <p:cNvSpPr/>
          <p:nvPr/>
        </p:nvSpPr>
        <p:spPr>
          <a:xfrm>
            <a:off x="-1" y="3733800"/>
            <a:ext cx="9144002" cy="11583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2900" indent="-342900">
              <a:spcBef>
                <a:spcPts val="1000"/>
              </a:spcBef>
            </a:pPr>
            <a:r>
              <a:t>7. 	Foundation : Base  ::</a:t>
            </a:r>
          </a:p>
          <a:p>
            <a:pPr lvl="1" marL="342900" indent="114300">
              <a:spcBef>
                <a:spcPts val="1000"/>
              </a:spcBef>
            </a:pPr>
            <a:r>
              <a:t>	(A) Handle : Door		(B) Shoes : Belt</a:t>
            </a:r>
          </a:p>
          <a:p>
            <a:pPr lvl="1" marL="342900" indent="114300">
              <a:spcBef>
                <a:spcPts val="1000"/>
              </a:spcBef>
            </a:pPr>
            <a:r>
              <a:t>	(C) Ruler : Inch		(D) Guest : Visitor 	(E) Top : Bottom</a:t>
            </a:r>
          </a:p>
        </p:txBody>
      </p:sp>
      <p:sp>
        <p:nvSpPr>
          <p:cNvPr id="85" name="Shape 85"/>
          <p:cNvSpPr/>
          <p:nvPr/>
        </p:nvSpPr>
        <p:spPr>
          <a:xfrm>
            <a:off x="-1" y="5410200"/>
            <a:ext cx="9144002" cy="11583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2900" indent="-342900">
              <a:spcBef>
                <a:spcPts val="1000"/>
              </a:spcBef>
            </a:pPr>
            <a:r>
              <a:t>8.	Director : Movie  ::</a:t>
            </a:r>
          </a:p>
          <a:p>
            <a:pPr lvl="1" marL="342900" indent="114300">
              <a:spcBef>
                <a:spcPts val="1000"/>
              </a:spcBef>
            </a:pPr>
            <a:r>
              <a:t>	(A) Doctor : Patient	(B) Cook : Diet</a:t>
            </a:r>
          </a:p>
          <a:p>
            <a:pPr lvl="1" marL="342900" indent="114300">
              <a:spcBef>
                <a:spcPts val="1000"/>
              </a:spcBef>
            </a:pPr>
            <a:r>
              <a:t>	(C) Conductor : Symphony	(D) Teacher : School	(E) Building : Architect</a:t>
            </a:r>
          </a:p>
        </p:txBody>
      </p:sp>
      <p:sp>
        <p:nvSpPr>
          <p:cNvPr id="86" name="Shape 86"/>
          <p:cNvSpPr/>
          <p:nvPr/>
        </p:nvSpPr>
        <p:spPr>
          <a:xfrm>
            <a:off x="2133599" y="152400"/>
            <a:ext cx="4953002" cy="6576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600"/>
              </a:spcBef>
              <a:defRPr sz="2800">
                <a:latin typeface="Tempus Sans ITC"/>
                <a:ea typeface="Tempus Sans ITC"/>
                <a:cs typeface="Tempus Sans ITC"/>
                <a:sym typeface="Tempus Sans ITC"/>
              </a:defRPr>
            </a:lvl1pPr>
          </a:lstStyle>
          <a:p>
            <a:pPr lvl="0">
              <a:defRPr sz="1800"/>
            </a:pPr>
            <a:r>
              <a:rPr sz="2800"/>
              <a:t>RECOGNIZING ANALOGIES</a:t>
            </a:r>
          </a:p>
        </p:txBody>
      </p:sp>
      <p:sp>
        <p:nvSpPr>
          <p:cNvPr id="87" name="Shape 87"/>
          <p:cNvSpPr/>
          <p:nvPr/>
        </p:nvSpPr>
        <p:spPr>
          <a:xfrm>
            <a:off x="8000999" y="152400"/>
            <a:ext cx="1143002" cy="6173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lvl="0"/>
            <a:r>
              <a:t>Click to Continue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82"/>
                                        </p:tgtEl>
                                        <p:attrNameLst>
                                          <p:attrName>style.visibility</p:attrName>
                                        </p:attrNameLst>
                                      </p:cBhvr>
                                      <p:to>
                                        <p:strVal val="visible"/>
                                      </p:to>
                                    </p:set>
                                    <p:anim calcmode="lin" valueType="num">
                                      <p:cBhvr>
                                        <p:cTn id="7" dur="500" fill="hold"/>
                                        <p:tgtEl>
                                          <p:spTgt spid="82"/>
                                        </p:tgtEl>
                                        <p:attrNameLst>
                                          <p:attrName>ppt_x</p:attrName>
                                        </p:attrNameLst>
                                      </p:cBhvr>
                                      <p:tavLst>
                                        <p:tav tm="0">
                                          <p:val>
                                            <p:strVal val="#ppt_x"/>
                                          </p:val>
                                        </p:tav>
                                        <p:tav tm="100000">
                                          <p:val>
                                            <p:strVal val="#ppt_x"/>
                                          </p:val>
                                        </p:tav>
                                      </p:tavLst>
                                    </p:anim>
                                    <p:anim calcmode="lin" valueType="num">
                                      <p:cBhvr>
                                        <p:cTn id="8"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2" presetID="2" grpId="2" fill="hold">
                                  <p:stCondLst>
                                    <p:cond delay="0"/>
                                  </p:stCondLst>
                                  <p:iterate type="el" backwards="0">
                                    <p:tmAbs val="0"/>
                                  </p:iterate>
                                  <p:childTnLst>
                                    <p:set>
                                      <p:cBhvr>
                                        <p:cTn id="12" fill="hold"/>
                                        <p:tgtEl>
                                          <p:spTgt spid="83"/>
                                        </p:tgtEl>
                                        <p:attrNameLst>
                                          <p:attrName>style.visibility</p:attrName>
                                        </p:attrNameLst>
                                      </p:cBhvr>
                                      <p:to>
                                        <p:strVal val="visible"/>
                                      </p:to>
                                    </p:set>
                                    <p:anim calcmode="lin" valueType="num">
                                      <p:cBhvr>
                                        <p:cTn id="13" dur="500" fill="hold"/>
                                        <p:tgtEl>
                                          <p:spTgt spid="83"/>
                                        </p:tgtEl>
                                        <p:attrNameLst>
                                          <p:attrName>ppt_x</p:attrName>
                                        </p:attrNameLst>
                                      </p:cBhvr>
                                      <p:tavLst>
                                        <p:tav tm="0">
                                          <p:val>
                                            <p:strVal val="1+#ppt_w/2"/>
                                          </p:val>
                                        </p:tav>
                                        <p:tav tm="100000">
                                          <p:val>
                                            <p:strVal val="#ppt_x"/>
                                          </p:val>
                                        </p:tav>
                                      </p:tavLst>
                                    </p:anim>
                                    <p:anim calcmode="lin" valueType="num">
                                      <p:cBhvr>
                                        <p:cTn id="14" dur="500" fill="hold"/>
                                        <p:tgtEl>
                                          <p:spTgt spid="8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8" presetID="2" grpId="3" fill="hold">
                                  <p:stCondLst>
                                    <p:cond delay="0"/>
                                  </p:stCondLst>
                                  <p:iterate type="el" backwards="0">
                                    <p:tmAbs val="0"/>
                                  </p:iterate>
                                  <p:childTnLst>
                                    <p:set>
                                      <p:cBhvr>
                                        <p:cTn id="18" fill="hold"/>
                                        <p:tgtEl>
                                          <p:spTgt spid="84"/>
                                        </p:tgtEl>
                                        <p:attrNameLst>
                                          <p:attrName>style.visibility</p:attrName>
                                        </p:attrNameLst>
                                      </p:cBhvr>
                                      <p:to>
                                        <p:strVal val="visible"/>
                                      </p:to>
                                    </p:set>
                                    <p:anim calcmode="lin" valueType="num">
                                      <p:cBhvr>
                                        <p:cTn id="19" dur="500" fill="hold"/>
                                        <p:tgtEl>
                                          <p:spTgt spid="84"/>
                                        </p:tgtEl>
                                        <p:attrNameLst>
                                          <p:attrName>ppt_x</p:attrName>
                                        </p:attrNameLst>
                                      </p:cBhvr>
                                      <p:tavLst>
                                        <p:tav tm="0">
                                          <p:val>
                                            <p:strVal val="0-#ppt_w/2"/>
                                          </p:val>
                                        </p:tav>
                                        <p:tav tm="100000">
                                          <p:val>
                                            <p:strVal val="#ppt_x"/>
                                          </p:val>
                                        </p:tav>
                                      </p:tavLst>
                                    </p:anim>
                                    <p:anim calcmode="lin" valueType="num">
                                      <p:cBhvr>
                                        <p:cTn id="20"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 presetID="2" grpId="4" fill="hold">
                                  <p:stCondLst>
                                    <p:cond delay="0"/>
                                  </p:stCondLst>
                                  <p:iterate type="el" backwards="0">
                                    <p:tmAbs val="0"/>
                                  </p:iterate>
                                  <p:childTnLst>
                                    <p:set>
                                      <p:cBhvr>
                                        <p:cTn id="24" fill="hold"/>
                                        <p:tgtEl>
                                          <p:spTgt spid="85"/>
                                        </p:tgtEl>
                                        <p:attrNameLst>
                                          <p:attrName>style.visibility</p:attrName>
                                        </p:attrNameLst>
                                      </p:cBhvr>
                                      <p:to>
                                        <p:strVal val="visible"/>
                                      </p:to>
                                    </p:set>
                                    <p:anim calcmode="lin" valueType="num">
                                      <p:cBhvr>
                                        <p:cTn id="25" dur="500" fill="hold"/>
                                        <p:tgtEl>
                                          <p:spTgt spid="85"/>
                                        </p:tgtEl>
                                        <p:attrNameLst>
                                          <p:attrName>ppt_x</p:attrName>
                                        </p:attrNameLst>
                                      </p:cBhvr>
                                      <p:tavLst>
                                        <p:tav tm="0">
                                          <p:val>
                                            <p:strVal val="#ppt_x"/>
                                          </p:val>
                                        </p:tav>
                                        <p:tav tm="100000">
                                          <p:val>
                                            <p:strVal val="#ppt_x"/>
                                          </p:val>
                                        </p:tav>
                                      </p:tavLst>
                                    </p:anim>
                                    <p:anim calcmode="lin" valueType="num">
                                      <p:cBhvr>
                                        <p:cTn id="26" dur="500" fill="hold"/>
                                        <p:tgtEl>
                                          <p:spTgt spid="8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2" grpId="1"/>
      <p:bldP build="whole" bldLvl="1" animBg="1" rev="0" advAuto="0" spid="84" grpId="3"/>
      <p:bldP build="whole" bldLvl="1" animBg="1" rev="0" advAuto="0" spid="83" grpId="2"/>
      <p:bldP build="whole" bldLvl="1" animBg="1" rev="0" advAuto="0" spid="85" grpId="4"/>
    </p:bldLst>
  </p:timing>
</p:sld>
</file>

<file path=ppt/slides/slide24.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89" name="Shape 89"/>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Recognizing Analogies        </a:t>
            </a:r>
          </a:p>
        </p:txBody>
      </p:sp>
      <p:sp>
        <p:nvSpPr>
          <p:cNvPr id="90" name="Shape 90"/>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533400" indent="-533400">
              <a:lnSpc>
                <a:spcPct val="90000"/>
              </a:lnSpc>
              <a:spcBef>
                <a:spcPts val="500"/>
              </a:spcBef>
              <a:buSzTx/>
              <a:buNone/>
              <a:defRPr sz="1800"/>
            </a:pPr>
            <a:r>
              <a:rPr sz="2400"/>
              <a:t>9. ANECDOTE: TELL::</a:t>
            </a:r>
            <a:endParaRPr sz="2400"/>
          </a:p>
          <a:p>
            <a:pPr lvl="0" marL="533400" indent="-533400">
              <a:lnSpc>
                <a:spcPct val="90000"/>
              </a:lnSpc>
              <a:spcBef>
                <a:spcPts val="500"/>
              </a:spcBef>
              <a:buSzTx/>
              <a:buNone/>
              <a:defRPr sz="1800"/>
            </a:pPr>
            <a:r>
              <a:rPr sz="2400"/>
              <a:t>    (A)  lecture: sing		(B) letter: write</a:t>
            </a:r>
            <a:endParaRPr sz="2400"/>
          </a:p>
          <a:p>
            <a:pPr lvl="0" marL="533400" indent="-533400">
              <a:lnSpc>
                <a:spcPct val="90000"/>
              </a:lnSpc>
              <a:spcBef>
                <a:spcPts val="500"/>
              </a:spcBef>
              <a:buSzTx/>
              <a:buNone/>
              <a:defRPr sz="1800"/>
            </a:pPr>
            <a:r>
              <a:rPr sz="2400"/>
              <a:t>    (C)  television: delay          (D) weed: garden</a:t>
            </a:r>
            <a:endParaRPr sz="2400"/>
          </a:p>
          <a:p>
            <a:pPr lvl="0" marL="533400" indent="-533400">
              <a:lnSpc>
                <a:spcPct val="90000"/>
              </a:lnSpc>
              <a:buSzTx/>
              <a:buNone/>
              <a:defRPr sz="1800"/>
            </a:pPr>
            <a:endParaRPr sz="2400"/>
          </a:p>
          <a:p>
            <a:pPr lvl="0" marL="400050" indent="-400050">
              <a:lnSpc>
                <a:spcPct val="90000"/>
              </a:lnSpc>
              <a:spcBef>
                <a:spcPts val="500"/>
              </a:spcBef>
              <a:buAutoNum type="arabicPeriod" startAt="10"/>
              <a:defRPr sz="1800"/>
            </a:pPr>
            <a:r>
              <a:rPr sz="2400"/>
              <a:t>CONSISE: WORDY::</a:t>
            </a:r>
            <a:endParaRPr sz="2400"/>
          </a:p>
          <a:p>
            <a:pPr lvl="0" marL="533400" indent="-533400">
              <a:lnSpc>
                <a:spcPct val="90000"/>
              </a:lnSpc>
              <a:spcBef>
                <a:spcPts val="500"/>
              </a:spcBef>
              <a:buSzTx/>
              <a:buNone/>
              <a:defRPr sz="1800"/>
            </a:pPr>
            <a:r>
              <a:rPr sz="2400"/>
              <a:t>     (A) apologize: explain       (B) exist: live</a:t>
            </a:r>
            <a:endParaRPr sz="2400"/>
          </a:p>
          <a:p>
            <a:pPr lvl="0" marL="533400" indent="-533400">
              <a:lnSpc>
                <a:spcPct val="90000"/>
              </a:lnSpc>
              <a:spcBef>
                <a:spcPts val="500"/>
              </a:spcBef>
              <a:buSzTx/>
              <a:buNone/>
              <a:defRPr sz="1800"/>
            </a:pPr>
            <a:r>
              <a:rPr sz="2400"/>
              <a:t>     (C) offer: suggest              (D) arrive: leave	</a:t>
            </a:r>
            <a:endParaRPr sz="2400"/>
          </a:p>
          <a:p>
            <a:pPr lvl="0" marL="533400" indent="-533400">
              <a:lnSpc>
                <a:spcPct val="90000"/>
              </a:lnSpc>
              <a:buSzTx/>
              <a:buNone/>
              <a:defRPr sz="1800"/>
            </a:pPr>
            <a:endParaRPr sz="2400"/>
          </a:p>
          <a:p>
            <a:pPr lvl="0" marL="533400" indent="-533400">
              <a:lnSpc>
                <a:spcPct val="90000"/>
              </a:lnSpc>
              <a:spcBef>
                <a:spcPts val="500"/>
              </a:spcBef>
              <a:buSzTx/>
              <a:buNone/>
              <a:defRPr sz="1800"/>
            </a:pPr>
            <a:r>
              <a:rPr sz="2400"/>
              <a:t>11.  MENACE: RECKLESS DRIVER::</a:t>
            </a:r>
            <a:endParaRPr sz="2400"/>
          </a:p>
          <a:p>
            <a:pPr lvl="0" marL="533400" indent="-533400">
              <a:lnSpc>
                <a:spcPct val="90000"/>
              </a:lnSpc>
              <a:spcBef>
                <a:spcPts val="500"/>
              </a:spcBef>
              <a:buSzTx/>
              <a:buNone/>
              <a:defRPr sz="1800"/>
            </a:pPr>
            <a:r>
              <a:rPr sz="2400"/>
              <a:t>     (A) danger: loaded gun	    (B) food: plastic bag</a:t>
            </a:r>
            <a:endParaRPr sz="2400"/>
          </a:p>
          <a:p>
            <a:pPr lvl="0" marL="533400" indent="-533400">
              <a:lnSpc>
                <a:spcPct val="90000"/>
              </a:lnSpc>
              <a:spcBef>
                <a:spcPts val="500"/>
              </a:spcBef>
              <a:buSzTx/>
              <a:buNone/>
              <a:defRPr sz="1800"/>
            </a:pPr>
            <a:r>
              <a:rPr sz="2400"/>
              <a:t>     (C) medicine: cold             (D) rescue: shark attack</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92" name="Shape 92"/>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Recognizing Analogies </a:t>
            </a:r>
          </a:p>
        </p:txBody>
      </p:sp>
      <p:sp>
        <p:nvSpPr>
          <p:cNvPr id="93" name="Shape 93"/>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57200" indent="-457200">
              <a:lnSpc>
                <a:spcPct val="80000"/>
              </a:lnSpc>
              <a:spcBef>
                <a:spcPts val="500"/>
              </a:spcBef>
              <a:buAutoNum type="arabicPeriod" startAt="12"/>
              <a:defRPr sz="1800"/>
            </a:pPr>
            <a:r>
              <a:rPr sz="2400"/>
              <a:t>DIALOG: CONVERSATION::</a:t>
            </a:r>
            <a:endParaRPr sz="2400"/>
          </a:p>
          <a:p>
            <a:pPr lvl="0" marL="609600" indent="-609600">
              <a:lnSpc>
                <a:spcPct val="80000"/>
              </a:lnSpc>
              <a:spcBef>
                <a:spcPts val="500"/>
              </a:spcBef>
              <a:buSzTx/>
              <a:buNone/>
              <a:defRPr sz="1800"/>
            </a:pPr>
            <a:r>
              <a:rPr sz="2400"/>
              <a:t>     (A) telephone: email       (B) radio: book</a:t>
            </a:r>
            <a:endParaRPr sz="2400"/>
          </a:p>
          <a:p>
            <a:pPr lvl="0" marL="609600" indent="-609600">
              <a:lnSpc>
                <a:spcPct val="80000"/>
              </a:lnSpc>
              <a:spcBef>
                <a:spcPts val="500"/>
              </a:spcBef>
              <a:buSzTx/>
              <a:buNone/>
              <a:defRPr sz="1800"/>
            </a:pPr>
            <a:r>
              <a:rPr sz="2400"/>
              <a:t>     (C) lecture: speech	    (D) letter: write</a:t>
            </a:r>
            <a:endParaRPr sz="2400"/>
          </a:p>
          <a:p>
            <a:pPr lvl="0" marL="609600" indent="-609600">
              <a:lnSpc>
                <a:spcPct val="80000"/>
              </a:lnSpc>
              <a:spcBef>
                <a:spcPts val="500"/>
              </a:spcBef>
              <a:buSzTx/>
              <a:buNone/>
              <a:defRPr sz="1800"/>
            </a:pPr>
            <a:r>
              <a:rPr sz="2400"/>
              <a:t>13. ILLUMINATE: LIGHTBULB::</a:t>
            </a:r>
            <a:endParaRPr sz="2400"/>
          </a:p>
          <a:p>
            <a:pPr lvl="0" marL="609600" indent="-609600">
              <a:lnSpc>
                <a:spcPct val="80000"/>
              </a:lnSpc>
              <a:spcBef>
                <a:spcPts val="500"/>
              </a:spcBef>
              <a:buSzTx/>
              <a:buNone/>
              <a:defRPr sz="1800"/>
            </a:pPr>
            <a:r>
              <a:rPr sz="2400"/>
              <a:t>     (A) heat: furnace            (B) cool: mixer</a:t>
            </a:r>
            <a:endParaRPr sz="2400"/>
          </a:p>
          <a:p>
            <a:pPr lvl="0" marL="609600" indent="-609600">
              <a:lnSpc>
                <a:spcPct val="80000"/>
              </a:lnSpc>
              <a:spcBef>
                <a:spcPts val="500"/>
              </a:spcBef>
              <a:buSzTx/>
              <a:buNone/>
              <a:defRPr sz="1800"/>
            </a:pPr>
            <a:r>
              <a:rPr sz="2400"/>
              <a:t>     (C) odd: typical              (D) water: oil</a:t>
            </a:r>
            <a:endParaRPr sz="2400"/>
          </a:p>
          <a:p>
            <a:pPr lvl="0" marL="457200" indent="-457200">
              <a:lnSpc>
                <a:spcPct val="80000"/>
              </a:lnSpc>
              <a:spcBef>
                <a:spcPts val="500"/>
              </a:spcBef>
              <a:buAutoNum type="arabicPeriod" startAt="14"/>
              <a:defRPr sz="1800"/>
            </a:pPr>
            <a:r>
              <a:rPr sz="2400"/>
              <a:t>SCAPEGOAT: BLAME</a:t>
            </a:r>
            <a:endParaRPr sz="2400"/>
          </a:p>
          <a:p>
            <a:pPr lvl="0" marL="609600" indent="-609600">
              <a:lnSpc>
                <a:spcPct val="80000"/>
              </a:lnSpc>
              <a:spcBef>
                <a:spcPts val="500"/>
              </a:spcBef>
              <a:buSzTx/>
              <a:buNone/>
              <a:defRPr sz="1800"/>
            </a:pPr>
            <a:r>
              <a:rPr sz="2400"/>
              <a:t>     (A) Movie star: fame       (B) bird: robin</a:t>
            </a:r>
            <a:endParaRPr sz="2400"/>
          </a:p>
          <a:p>
            <a:pPr lvl="0" marL="609600" indent="-609600">
              <a:lnSpc>
                <a:spcPct val="80000"/>
              </a:lnSpc>
              <a:spcBef>
                <a:spcPts val="500"/>
              </a:spcBef>
              <a:buSzTx/>
              <a:buNone/>
              <a:defRPr sz="1800"/>
            </a:pPr>
            <a:r>
              <a:rPr sz="2400"/>
              <a:t>     (C) aunt: uncle                (D) soldier: sailor</a:t>
            </a:r>
            <a:endParaRPr sz="2400"/>
          </a:p>
          <a:p>
            <a:pPr lvl="0" marL="609600" indent="-609600">
              <a:lnSpc>
                <a:spcPct val="80000"/>
              </a:lnSpc>
              <a:spcBef>
                <a:spcPts val="500"/>
              </a:spcBef>
              <a:buSzTx/>
              <a:buNone/>
              <a:defRPr sz="1800"/>
            </a:pPr>
            <a:r>
              <a:rPr sz="2400"/>
              <a:t>15. ILLUSION: MAGICIAN::</a:t>
            </a:r>
            <a:endParaRPr sz="2400"/>
          </a:p>
          <a:p>
            <a:pPr lvl="0" marL="609600" indent="-609600">
              <a:lnSpc>
                <a:spcPct val="80000"/>
              </a:lnSpc>
              <a:spcBef>
                <a:spcPts val="500"/>
              </a:spcBef>
              <a:buSzTx/>
              <a:buNone/>
              <a:defRPr sz="1800"/>
            </a:pPr>
            <a:r>
              <a:rPr sz="2400"/>
              <a:t>     (A) textbook: student      (B) dinner: chef</a:t>
            </a:r>
            <a:endParaRPr sz="2400"/>
          </a:p>
          <a:p>
            <a:pPr lvl="0" marL="609600" indent="-609600">
              <a:lnSpc>
                <a:spcPct val="80000"/>
              </a:lnSpc>
              <a:spcBef>
                <a:spcPts val="500"/>
              </a:spcBef>
              <a:buSzTx/>
              <a:buNone/>
              <a:defRPr sz="1800"/>
            </a:pPr>
            <a:r>
              <a:rPr sz="2400"/>
              <a:t>     (C) candidate: election   (D) movie: audience</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                  </a:t>
            </a:r>
          </a:p>
        </p:txBody>
      </p:sp>
      <p:sp>
        <p:nvSpPr>
          <p:cNvPr id="96" name="Shape 96"/>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lnSpc>
                <a:spcPct val="90000"/>
              </a:lnSpc>
              <a:buSzTx/>
              <a:buNone/>
              <a:defRPr sz="1800"/>
            </a:pPr>
            <a:endParaRPr sz="3200"/>
          </a:p>
          <a:p>
            <a:pPr lvl="0">
              <a:lnSpc>
                <a:spcPct val="90000"/>
              </a:lnSpc>
              <a:buSzTx/>
              <a:buNone/>
              <a:defRPr sz="1800"/>
            </a:pPr>
            <a:r>
              <a:rPr sz="3200"/>
              <a:t>  Thomas Jefferson: Declaration of Independence</a:t>
            </a:r>
            <a:r>
              <a:rPr b="1" sz="3200"/>
              <a:t>::</a:t>
            </a:r>
            <a:endParaRPr b="1" sz="3200"/>
          </a:p>
          <a:p>
            <a:pPr lvl="0">
              <a:lnSpc>
                <a:spcPct val="90000"/>
              </a:lnSpc>
              <a:buSzTx/>
              <a:buNone/>
              <a:defRPr sz="1800"/>
            </a:pPr>
            <a:r>
              <a:rPr sz="3200"/>
              <a:t>   James Madison: Constitution</a:t>
            </a:r>
            <a:endParaRPr sz="3200"/>
          </a:p>
          <a:p>
            <a:pPr lvl="0">
              <a:lnSpc>
                <a:spcPct val="90000"/>
              </a:lnSpc>
              <a:buSzTx/>
              <a:buNone/>
              <a:defRPr sz="1800"/>
            </a:pPr>
            <a:endParaRPr sz="3200"/>
          </a:p>
          <a:p>
            <a:pPr lvl="0">
              <a:lnSpc>
                <a:spcPct val="90000"/>
              </a:lnSpc>
              <a:buSzTx/>
              <a:buNone/>
              <a:defRPr sz="1800"/>
            </a:pPr>
            <a:r>
              <a:rPr sz="3200"/>
              <a:t> Thomas Jefferson was an author of the Declaration of Independence, just as James Madison was an author of the Constitution</a:t>
            </a:r>
          </a:p>
        </p:txBody>
      </p:sp>
      <p:sp>
        <p:nvSpPr>
          <p:cNvPr id="97" name="Shape 97"/>
          <p:cNvSpPr/>
          <p:nvPr/>
        </p:nvSpPr>
        <p:spPr>
          <a:xfrm>
            <a:off x="2057400" y="381000"/>
            <a:ext cx="5086350" cy="11811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13231">
              <a:defRPr sz="3587">
                <a:ln w="11590">
                  <a:solidFill>
                    <a:srgbClr val="99CCFF"/>
                  </a:solidFill>
                </a:ln>
                <a:solidFill>
                  <a:srgbClr val="0066CC"/>
                </a:solidFill>
                <a:effectLst>
                  <a:outerShdw sx="100000" sy="100000" kx="0" ky="0" algn="b" rotWithShape="0" blurRad="49530" dist="28018" dir="2700000">
                    <a:srgbClr val="990000"/>
                  </a:outerShdw>
                </a:effectLst>
                <a:latin typeface="Impact"/>
                <a:ea typeface="Impact"/>
                <a:cs typeface="Impact"/>
                <a:sym typeface="Impact"/>
              </a:defRPr>
            </a:lvl1pPr>
          </a:lstStyle>
          <a:p>
            <a:pPr lvl="0">
              <a:defRPr sz="1800">
                <a:ln w="9525">
                  <a:noFill/>
                </a:ln>
                <a:solidFill>
                  <a:srgbClr val="000000"/>
                </a:solidFill>
                <a:effectLst/>
              </a:defRPr>
            </a:pPr>
            <a:r>
              <a:rPr sz="3587">
                <a:ln w="11590">
                  <a:solidFill>
                    <a:srgbClr val="99CCFF"/>
                  </a:solidFill>
                </a:ln>
                <a:solidFill>
                  <a:srgbClr val="0066CC"/>
                </a:solidFill>
                <a:effectLst>
                  <a:outerShdw sx="100000" sy="100000" kx="0" ky="0" algn="b" rotWithShape="0" blurRad="49530" dist="28018" dir="2700000">
                    <a:srgbClr val="990000"/>
                  </a:outerShdw>
                </a:effectLst>
              </a:rPr>
              <a:t>Analogies in Social Studies</a:t>
            </a:r>
            <a:endParaRPr sz="2807">
              <a:ln w="11590">
                <a:solidFill>
                  <a:srgbClr val="99CCFF"/>
                </a:solidFill>
              </a:ln>
              <a:solidFill>
                <a:srgbClr val="0066CC"/>
              </a:solidFill>
              <a:effectLst>
                <a:outerShdw sx="100000" sy="100000" kx="0" ky="0" algn="b" rotWithShape="0" blurRad="49530" dist="28018" dir="2700000">
                  <a:srgbClr val="990000"/>
                </a:outerShdw>
              </a:effectLst>
            </a:endParaRP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                     </a:t>
            </a:r>
          </a:p>
        </p:txBody>
      </p:sp>
      <p:sp>
        <p:nvSpPr>
          <p:cNvPr id="100" name="Shape 100"/>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lnSpc>
                <a:spcPct val="80000"/>
              </a:lnSpc>
              <a:buSzTx/>
              <a:buNone/>
              <a:defRPr sz="1800"/>
            </a:pPr>
            <a:endParaRPr sz="2800"/>
          </a:p>
          <a:p>
            <a:pPr lvl="0">
              <a:lnSpc>
                <a:spcPct val="80000"/>
              </a:lnSpc>
              <a:spcBef>
                <a:spcPts val="1000"/>
              </a:spcBef>
              <a:buSzTx/>
              <a:buNone/>
              <a:defRPr sz="1800"/>
            </a:pPr>
            <a:r>
              <a:rPr sz="2800"/>
              <a:t>  </a:t>
            </a:r>
            <a:r>
              <a:rPr sz="4400"/>
              <a:t>tadpole: frog:: caterpillar: butterfly (moth)</a:t>
            </a:r>
            <a:endParaRPr sz="4400"/>
          </a:p>
          <a:p>
            <a:pPr lvl="0">
              <a:lnSpc>
                <a:spcPct val="80000"/>
              </a:lnSpc>
              <a:buSzTx/>
              <a:buNone/>
              <a:defRPr sz="1800"/>
            </a:pPr>
            <a:endParaRPr sz="4400"/>
          </a:p>
          <a:p>
            <a:pPr lvl="0">
              <a:lnSpc>
                <a:spcPct val="80000"/>
              </a:lnSpc>
              <a:spcBef>
                <a:spcPts val="800"/>
              </a:spcBef>
              <a:buSzTx/>
              <a:buNone/>
              <a:defRPr sz="1800"/>
            </a:pPr>
            <a:r>
              <a:rPr sz="3600"/>
              <a:t>The relationship sentence would be</a:t>
            </a:r>
            <a:endParaRPr sz="3600"/>
          </a:p>
          <a:p>
            <a:pPr lvl="0">
              <a:lnSpc>
                <a:spcPct val="80000"/>
              </a:lnSpc>
              <a:spcBef>
                <a:spcPts val="800"/>
              </a:spcBef>
              <a:buSzTx/>
              <a:buNone/>
              <a:defRPr sz="1800"/>
            </a:pPr>
            <a:r>
              <a:rPr sz="3600"/>
              <a:t>	A tadpole develops into a frog, just as a caterpillar develops into a butterfly (moth)</a:t>
            </a:r>
          </a:p>
        </p:txBody>
      </p:sp>
      <p:sp>
        <p:nvSpPr>
          <p:cNvPr id="101" name="Shape 101"/>
          <p:cNvSpPr/>
          <p:nvPr/>
        </p:nvSpPr>
        <p:spPr>
          <a:xfrm>
            <a:off x="1905000" y="381000"/>
            <a:ext cx="5410200" cy="8001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13231">
              <a:defRPr sz="2417">
                <a:ln w="11590">
                  <a:solidFill>
                    <a:srgbClr val="99CCFF"/>
                  </a:solidFill>
                </a:ln>
                <a:solidFill>
                  <a:srgbClr val="0066CC"/>
                </a:solidFill>
                <a:effectLst>
                  <a:outerShdw sx="100000" sy="100000" kx="0" ky="0" algn="b" rotWithShape="0" blurRad="49530" dist="28018" dir="2700000">
                    <a:srgbClr val="990000"/>
                  </a:outerShdw>
                </a:effectLst>
                <a:latin typeface="Impact"/>
                <a:ea typeface="Impact"/>
                <a:cs typeface="Impact"/>
                <a:sym typeface="Impact"/>
              </a:defRPr>
            </a:lvl1pPr>
          </a:lstStyle>
          <a:p>
            <a:pPr lvl="0">
              <a:defRPr sz="1800">
                <a:ln w="9525">
                  <a:noFill/>
                </a:ln>
                <a:solidFill>
                  <a:srgbClr val="000000"/>
                </a:solidFill>
                <a:effectLst/>
              </a:defRPr>
            </a:pPr>
            <a:r>
              <a:rPr sz="2417">
                <a:ln w="11590">
                  <a:solidFill>
                    <a:srgbClr val="99CCFF"/>
                  </a:solidFill>
                </a:ln>
                <a:solidFill>
                  <a:srgbClr val="0066CC"/>
                </a:solidFill>
                <a:effectLst>
                  <a:outerShdw sx="100000" sy="100000" kx="0" ky="0" algn="b" rotWithShape="0" blurRad="49530" dist="28018" dir="2700000">
                    <a:srgbClr val="990000"/>
                  </a:outerShdw>
                </a:effectLst>
              </a:rPr>
              <a:t>Analogies in Science</a:t>
            </a:r>
            <a:endParaRPr sz="2807">
              <a:ln w="11590">
                <a:solidFill>
                  <a:srgbClr val="99CCFF"/>
                </a:solidFill>
              </a:ln>
              <a:solidFill>
                <a:srgbClr val="0066CC"/>
              </a:solidFill>
              <a:effectLst>
                <a:outerShdw sx="100000" sy="100000" kx="0" ky="0" algn="b" rotWithShape="0" blurRad="49530" dist="28018" dir="2700000">
                  <a:srgbClr val="990000"/>
                </a:outerShdw>
              </a:effectLst>
            </a:endParaRP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nvSpPr>
        <p:spPr>
          <a:xfrm>
            <a:off x="685800" y="609600"/>
            <a:ext cx="7772400" cy="8926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"MTV is to music as KFC is to chicken."</a:t>
            </a:r>
            <a:br>
              <a:rPr b="1" sz="2800"/>
            </a:br>
            <a:r>
              <a:rPr b="1" sz="2800"/>
              <a:t>(Lewis Black</a:t>
            </a:r>
            <a:r>
              <a:rPr sz="2800"/>
              <a:t>)</a:t>
            </a:r>
          </a:p>
        </p:txBody>
      </p:sp>
      <p:pic>
        <p:nvPicPr>
          <p:cNvPr id="104" name="image.png"/>
          <p:cNvPicPr/>
          <p:nvPr/>
        </p:nvPicPr>
        <p:blipFill>
          <a:blip r:embed="rId2">
            <a:extLst/>
          </a:blip>
          <a:stretch>
            <a:fillRect/>
          </a:stretch>
        </p:blipFill>
        <p:spPr>
          <a:xfrm>
            <a:off x="3200400" y="1255712"/>
            <a:ext cx="5943600" cy="5565776"/>
          </a:xfrm>
          <a:prstGeom prst="rect">
            <a:avLst/>
          </a:prstGeom>
          <a:ln w="12700">
            <a:miter lim="400000"/>
          </a:ln>
        </p:spPr>
      </p:pic>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06"/>
          <p:cNvSpPr/>
          <p:nvPr/>
        </p:nvSpPr>
        <p:spPr>
          <a:xfrm>
            <a:off x="533400" y="228600"/>
            <a:ext cx="8229600" cy="3017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"Harrison Ford is like one of those sports cars that advertise acceleration from 0 to 60 m.p.h. in three or four seconds. He can go from slightly broody inaction to ferocious reaction in approximately the same time span. And he handles the tight turns and corkscrew twists of a suspense story without losing his balance or leaving skid marks on the film. But maybe the best and most interesting thing about him is that he doesn't look particularly sleek, quick, or powerful; until something or somebody causes him to gun his engine, he projects the seemly aura of the family sedan."</a:t>
            </a:r>
            <a:br/>
            <a:r>
              <a:t>(Richard Schickel, </a:t>
            </a:r>
            <a:r>
              <a:rPr i="1"/>
              <a:t>Time</a:t>
            </a:r>
            <a:r>
              <a:t> magazine review of </a:t>
            </a:r>
            <a:r>
              <a:rPr i="1"/>
              <a:t>Patriot Games</a:t>
            </a:r>
            <a:r>
              <a:t>)</a:t>
            </a:r>
            <a:br/>
            <a:br/>
          </a:p>
        </p:txBody>
      </p:sp>
      <p:pic>
        <p:nvPicPr>
          <p:cNvPr id="107" name="MPj04387240000[1].jpeg" descr="C:\Documents and Settings\strunci\Local Settings\Temporary Internet Files\Content.IE5\DMFZOZWR\MPj04387240000[1].jpg"/>
          <p:cNvPicPr/>
          <p:nvPr/>
        </p:nvPicPr>
        <p:blipFill>
          <a:blip r:embed="rId2">
            <a:extLst/>
          </a:blip>
          <a:stretch>
            <a:fillRect/>
          </a:stretch>
        </p:blipFill>
        <p:spPr>
          <a:xfrm>
            <a:off x="685800" y="2800350"/>
            <a:ext cx="8050213" cy="3870325"/>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 name="Shape 17"/>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defRPr sz="5400"/>
            </a:lvl1pPr>
          </a:lstStyle>
          <a:p>
            <a:pPr lvl="0">
              <a:defRPr sz="1800"/>
            </a:pPr>
            <a:r>
              <a:rPr sz="5400"/>
              <a:t>Word Analogies</a:t>
            </a:r>
          </a:p>
        </p:txBody>
      </p:sp>
      <p:sp>
        <p:nvSpPr>
          <p:cNvPr id="18" name="Shape 18"/>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28625" indent="-428625">
              <a:spcBef>
                <a:spcPts val="900"/>
              </a:spcBef>
              <a:buChar char="•"/>
              <a:defRPr sz="1800"/>
            </a:pPr>
            <a:r>
              <a:rPr sz="4000"/>
              <a:t>Use analogies  to develop </a:t>
            </a:r>
            <a:r>
              <a:rPr sz="4000">
                <a:solidFill>
                  <a:srgbClr val="FF0000"/>
                </a:solidFill>
              </a:rPr>
              <a:t>logic</a:t>
            </a:r>
            <a:r>
              <a:rPr sz="4000"/>
              <a:t>.</a:t>
            </a:r>
            <a:endParaRPr sz="4000"/>
          </a:p>
          <a:p>
            <a:pPr lvl="0" marL="428625" indent="-428625">
              <a:spcBef>
                <a:spcPts val="900"/>
              </a:spcBef>
              <a:buClr>
                <a:srgbClr val="FF0000"/>
              </a:buClr>
              <a:buChar char="•"/>
              <a:defRPr sz="1800"/>
            </a:pPr>
            <a:r>
              <a:rPr sz="4000">
                <a:solidFill>
                  <a:srgbClr val="FF0000"/>
                </a:solidFill>
              </a:rPr>
              <a:t>Analyze</a:t>
            </a:r>
            <a:r>
              <a:rPr sz="4000"/>
              <a:t> two words and identify the </a:t>
            </a:r>
            <a:r>
              <a:rPr b="1" sz="4000">
                <a:solidFill>
                  <a:srgbClr val="FF0000"/>
                </a:solidFill>
              </a:rPr>
              <a:t>relationship</a:t>
            </a:r>
            <a:r>
              <a:rPr sz="4000"/>
              <a:t> between them.</a:t>
            </a:r>
            <a:endParaRPr sz="4000"/>
          </a:p>
          <a:p>
            <a:pPr lvl="0" marL="428625" indent="-428625">
              <a:spcBef>
                <a:spcPts val="900"/>
              </a:spcBef>
              <a:buChar char="•"/>
              <a:defRPr sz="1800"/>
            </a:pPr>
            <a:r>
              <a:rPr sz="4000"/>
              <a:t>Find another pair of words that has the </a:t>
            </a:r>
            <a:r>
              <a:rPr b="1" sz="4000">
                <a:solidFill>
                  <a:srgbClr val="FF0000"/>
                </a:solidFill>
              </a:rPr>
              <a:t>same relationship</a:t>
            </a:r>
            <a:r>
              <a:rPr b="1" sz="3200">
                <a:solidFill>
                  <a:srgbClr val="244844"/>
                </a:solidFill>
              </a:rPr>
              <a: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8">
                                            <p:bg/>
                                          </p:spTgt>
                                        </p:tgtEl>
                                        <p:attrNameLst>
                                          <p:attrName>style.visibility</p:attrName>
                                        </p:attrNameLst>
                                      </p:cBhvr>
                                      <p:to>
                                        <p:strVal val="visible"/>
                                      </p:to>
                                    </p:set>
                                    <p:anim calcmode="lin" valueType="num">
                                      <p:cBhvr>
                                        <p:cTn id="7" dur="500" fill="hold"/>
                                        <p:tgtEl>
                                          <p:spTgt spid="18">
                                            <p:bg/>
                                          </p:spTgt>
                                        </p:tgtEl>
                                        <p:attrNameLst>
                                          <p:attrName>ppt_x</p:attrName>
                                        </p:attrNameLst>
                                      </p:cBhvr>
                                      <p:tavLst>
                                        <p:tav tm="0">
                                          <p:val>
                                            <p:strVal val="#ppt_x"/>
                                          </p:val>
                                        </p:tav>
                                        <p:tav tm="100000">
                                          <p:val>
                                            <p:strVal val="#ppt_x"/>
                                          </p:val>
                                        </p:tav>
                                      </p:tavLst>
                                    </p:anim>
                                    <p:anim calcmode="lin" valueType="num">
                                      <p:cBhvr>
                                        <p:cTn id="8" dur="500" fill="hold"/>
                                        <p:tgtEl>
                                          <p:spTgt spid="18">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18">
                                            <p:txEl>
                                              <p:pRg st="0" end="0"/>
                                            </p:txEl>
                                          </p:spTgt>
                                        </p:tgtEl>
                                        <p:attrNameLst>
                                          <p:attrName>style.visibility</p:attrName>
                                        </p:attrNameLst>
                                      </p:cBhvr>
                                      <p:to>
                                        <p:strVal val="visible"/>
                                      </p:to>
                                    </p:set>
                                    <p:anim calcmode="lin" valueType="num">
                                      <p:cBhvr>
                                        <p:cTn id="1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18">
                                            <p:txEl>
                                              <p:pRg st="1" end="1"/>
                                            </p:txEl>
                                          </p:spTgt>
                                        </p:tgtEl>
                                        <p:attrNameLst>
                                          <p:attrName>style.visibility</p:attrName>
                                        </p:attrNameLst>
                                      </p:cBhvr>
                                      <p:to>
                                        <p:strVal val="visible"/>
                                      </p:to>
                                    </p:set>
                                    <p:anim calcmode="lin" valueType="num">
                                      <p:cBhvr>
                                        <p:cTn id="17"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18">
                                            <p:txEl>
                                              <p:pRg st="2" end="2"/>
                                            </p:txEl>
                                          </p:spTgt>
                                        </p:tgtEl>
                                        <p:attrNameLst>
                                          <p:attrName>style.visibility</p:attrName>
                                        </p:attrNameLst>
                                      </p:cBhvr>
                                      <p:to>
                                        <p:strVal val="visible"/>
                                      </p:to>
                                    </p:set>
                                    <p:anim calcmode="lin" valueType="num">
                                      <p:cBhvr>
                                        <p:cTn id="23"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8" grpId="1"/>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nvSpPr>
        <p:spPr>
          <a:xfrm>
            <a:off x="762000" y="685800"/>
            <a:ext cx="6096000" cy="12904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a:t>
            </a:r>
            <a:r>
              <a:rPr b="1" sz="3200"/>
              <a:t>Memory is to love what the saucer is to the cup."</a:t>
            </a:r>
            <a:br>
              <a:rPr b="1" sz="3200"/>
            </a:br>
            <a:r>
              <a:rPr b="1"/>
              <a:t>(Elizabeth Bowen, </a:t>
            </a:r>
            <a:r>
              <a:rPr b="1" i="1"/>
              <a:t>The House in Paris</a:t>
            </a:r>
            <a:r>
              <a:rPr b="1"/>
              <a:t>, 1949</a:t>
            </a:r>
            <a:r>
              <a:rPr sz="1100"/>
              <a:t>)</a:t>
            </a:r>
          </a:p>
        </p:txBody>
      </p:sp>
      <p:pic>
        <p:nvPicPr>
          <p:cNvPr id="110" name="MPj04464490000[1].jpg" descr="C:\Documents and Settings\strunci\Local Settings\Temporary Internet Files\Content.IE5\85BK8Z7G\MPj04464490000[1].jpg"/>
          <p:cNvPicPr/>
          <p:nvPr/>
        </p:nvPicPr>
        <p:blipFill>
          <a:blip r:embed="rId2">
            <a:extLst/>
          </a:blip>
          <a:stretch>
            <a:fillRect/>
          </a:stretch>
        </p:blipFill>
        <p:spPr>
          <a:xfrm>
            <a:off x="5715000" y="1905000"/>
            <a:ext cx="3124200" cy="4678363"/>
          </a:xfrm>
          <a:prstGeom prst="rect">
            <a:avLst/>
          </a:prstGeom>
          <a:ln w="12700">
            <a:miter lim="400000"/>
          </a:ln>
        </p:spPr>
      </p:pic>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body" idx="4294967295"/>
          </p:nvPr>
        </p:nvSpPr>
        <p:spPr>
          <a:xfrm>
            <a:off x="722312" y="762000"/>
            <a:ext cx="7772401" cy="36449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marL="0" indent="0">
              <a:buSzTx/>
              <a:buNone/>
              <a:defRPr sz="1800"/>
            </a:pPr>
            <a:r>
              <a:rPr b="1" sz="3200"/>
              <a:t>Analogies</a:t>
            </a:r>
            <a:endParaRPr b="1" sz="3200"/>
          </a:p>
          <a:p>
            <a:pPr lvl="0" marL="0" indent="0">
              <a:spcBef>
                <a:spcPts val="400"/>
              </a:spcBef>
              <a:buSzTx/>
              <a:buNone/>
              <a:defRPr sz="1800"/>
            </a:pPr>
            <a:r>
              <a:rPr sz="2000">
                <a:hlinkClick r:id="rId2" invalidUrl="" action="" tgtFrame="" tooltip="" history="1" highlightClick="0" endSnd="0"/>
              </a:rPr>
              <a:t>http://www.sadlier-oxford.com/phonics/analogies/analogiesx.htm</a:t>
            </a:r>
            <a:endParaRPr sz="2000"/>
          </a:p>
          <a:p>
            <a:pPr lvl="0" marL="0" indent="0">
              <a:buSzTx/>
              <a:buNone/>
              <a:defRPr sz="1800"/>
            </a:pPr>
            <a:endParaRPr sz="2000"/>
          </a:p>
          <a:p>
            <a:pPr lvl="0" marL="0" indent="0">
              <a:buSzTx/>
              <a:buNone/>
              <a:defRPr sz="1800"/>
            </a:pPr>
            <a:endParaRPr sz="2000"/>
          </a:p>
          <a:p>
            <a:pPr lvl="0" marL="0" indent="0">
              <a:spcBef>
                <a:spcPts val="400"/>
              </a:spcBef>
              <a:buSzTx/>
              <a:buNone/>
              <a:defRPr sz="1800"/>
            </a:pPr>
            <a:r>
              <a:rPr sz="2000">
                <a:hlinkClick r:id="rId3" invalidUrl="" action="" tgtFrame="" tooltip="" history="1" highlightClick="0" endSnd="0"/>
              </a:rPr>
              <a:t>http://www.quia.com/cb/7146.html</a:t>
            </a:r>
            <a:endParaRPr sz="2000"/>
          </a:p>
          <a:p>
            <a:pPr lvl="0" marL="0" indent="0">
              <a:buSzTx/>
              <a:buNone/>
              <a:defRPr sz="1800"/>
            </a:pPr>
            <a:endParaRPr sz="2000"/>
          </a:p>
          <a:p>
            <a:pPr lvl="0" marL="0" indent="0">
              <a:spcBef>
                <a:spcPts val="400"/>
              </a:spcBef>
              <a:buSzTx/>
              <a:buNone/>
              <a:defRPr sz="1800"/>
            </a:pPr>
            <a:r>
              <a:rPr sz="2000">
                <a:hlinkClick r:id="rId4" invalidUrl="" action="" tgtFrame="" tooltip="" history="1" highlightClick="0" endSnd="0"/>
              </a:rPr>
              <a:t>http://a4esl.org/q/f/z/zz67fck.htm</a:t>
            </a:r>
            <a:endParaRPr sz="2000"/>
          </a:p>
          <a:p>
            <a:pPr lvl="0" marL="0" indent="0">
              <a:buSzTx/>
              <a:buNone/>
              <a:defRPr sz="1800"/>
            </a:pPr>
            <a:endParaRPr sz="2000"/>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4" name="01dd01ca8f55$e5cefc20$6401a8c0@60T7V61.jpg" descr="01dd01ca8f55$e5cefc20$6401a8c0@60T7V61"/>
          <p:cNvPicPr/>
          <p:nvPr/>
        </p:nvPicPr>
        <p:blipFill>
          <a:blip r:embed="rId2">
            <a:extLst/>
          </a:blip>
          <a:stretch>
            <a:fillRect/>
          </a:stretch>
        </p:blipFill>
        <p:spPr>
          <a:xfrm>
            <a:off x="0" y="0"/>
            <a:ext cx="9083675" cy="6858000"/>
          </a:xfrm>
          <a:prstGeom prst="rect">
            <a:avLst/>
          </a:prstGeom>
          <a:ln w="12700">
            <a:miter lim="400000"/>
          </a:ln>
        </p:spPr>
      </p:pic>
      <p:sp>
        <p:nvSpPr>
          <p:cNvPr id="115" name="Shape 115"/>
          <p:cNvSpPr/>
          <p:nvPr/>
        </p:nvSpPr>
        <p:spPr>
          <a:xfrm>
            <a:off x="3048000" y="2819400"/>
            <a:ext cx="2718679" cy="70815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rPr b="1" sz="4400">
                <a:solidFill>
                  <a:srgbClr val="FFFFFF"/>
                </a:solidFill>
              </a:rPr>
              <a:t>That’s All</a:t>
            </a:r>
            <a:r>
              <a:rPr sz="4000">
                <a:solidFill>
                  <a:srgbClr val="FFFFFF"/>
                </a:solidFill>
              </a:rPr>
              <a:t>!</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Shape 20"/>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Two-Step Process              </a:t>
            </a:r>
          </a:p>
        </p:txBody>
      </p:sp>
      <p:sp>
        <p:nvSpPr>
          <p:cNvPr id="21" name="Shape 21"/>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endParaRPr sz="3200"/>
          </a:p>
          <a:p>
            <a:pPr lvl="0">
              <a:buChar char="•"/>
              <a:defRPr sz="1800"/>
            </a:pPr>
            <a:r>
              <a:rPr sz="3200"/>
              <a:t>First, figure out the relationship in a pair of words:</a:t>
            </a:r>
            <a:endParaRPr sz="3200"/>
          </a:p>
          <a:p>
            <a:pPr lvl="0">
              <a:buSzTx/>
              <a:buNone/>
              <a:defRPr sz="1800"/>
            </a:pPr>
            <a:r>
              <a:rPr sz="3200"/>
              <a:t>			</a:t>
            </a:r>
            <a:r>
              <a:rPr sz="3200">
                <a:solidFill>
                  <a:srgbClr val="FF0000"/>
                </a:solidFill>
              </a:rPr>
              <a:t>LEAF: TREE</a:t>
            </a:r>
            <a:endParaRPr sz="3200">
              <a:solidFill>
                <a:srgbClr val="FF0000"/>
              </a:solidFill>
            </a:endParaRPr>
          </a:p>
          <a:p>
            <a:pPr lvl="0">
              <a:buChar char="•"/>
              <a:defRPr sz="1800"/>
            </a:pPr>
            <a:r>
              <a:rPr sz="3200"/>
              <a:t>Next, look for a similar relationship in a second pair of words:</a:t>
            </a:r>
            <a:endParaRPr sz="3200"/>
          </a:p>
          <a:p>
            <a:pPr lvl="0">
              <a:buSzTx/>
              <a:buNone/>
              <a:defRPr sz="1800"/>
            </a:pPr>
            <a:r>
              <a:rPr sz="3200"/>
              <a:t>                </a:t>
            </a:r>
            <a:r>
              <a:rPr sz="3200">
                <a:solidFill>
                  <a:srgbClr val="FF0000"/>
                </a:solidFill>
              </a:rPr>
              <a:t>PAGE: BOOK</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8" presetID="17" grpId="1" fill="hold">
                                  <p:stCondLst>
                                    <p:cond delay="0"/>
                                  </p:stCondLst>
                                  <p:iterate type="el" backwards="0">
                                    <p:tmAbs val="0"/>
                                  </p:iterate>
                                  <p:childTnLst>
                                    <p:set>
                                      <p:cBhvr>
                                        <p:cTn id="6" fill="hold"/>
                                        <p:tgtEl>
                                          <p:spTgt spid="21">
                                            <p:txEl>
                                              <p:pRg st="1" end="1"/>
                                            </p:txEl>
                                          </p:spTgt>
                                        </p:tgtEl>
                                        <p:attrNameLst>
                                          <p:attrName>style.visibility</p:attrName>
                                        </p:attrNameLst>
                                      </p:cBhvr>
                                      <p:to>
                                        <p:strVal val="visible"/>
                                      </p:to>
                                    </p:set>
                                    <p:anim calcmode="lin" valueType="num">
                                      <p:cBhvr>
                                        <p:cTn id="7" dur="5000" fill="hold"/>
                                        <p:tgtEl>
                                          <p:spTgt spid="21">
                                            <p:txEl>
                                              <p:pRg st="1" end="1"/>
                                            </p:txEl>
                                          </p:spTgt>
                                        </p:tgtEl>
                                        <p:attrNameLst>
                                          <p:attrName>ppt_x</p:attrName>
                                        </p:attrNameLst>
                                      </p:cBhvr>
                                      <p:tavLst>
                                        <p:tav tm="0">
                                          <p:val>
                                            <p:strVal val="#ppt_x-#ppt_w/2"/>
                                          </p:val>
                                        </p:tav>
                                        <p:tav tm="100000">
                                          <p:val>
                                            <p:strVal val="#ppt_x"/>
                                          </p:val>
                                        </p:tav>
                                      </p:tavLst>
                                    </p:anim>
                                    <p:anim calcmode="lin" valueType="num">
                                      <p:cBhvr>
                                        <p:cTn id="8" dur="5000" fill="hold"/>
                                        <p:tgtEl>
                                          <p:spTgt spid="21">
                                            <p:txEl>
                                              <p:pRg st="1" end="1"/>
                                            </p:txEl>
                                          </p:spTgt>
                                        </p:tgtEl>
                                        <p:attrNameLst>
                                          <p:attrName>ppt_y</p:attrName>
                                        </p:attrNameLst>
                                      </p:cBhvr>
                                      <p:tavLst>
                                        <p:tav tm="0">
                                          <p:val>
                                            <p:strVal val="#ppt_y"/>
                                          </p:val>
                                        </p:tav>
                                        <p:tav tm="100000">
                                          <p:val>
                                            <p:strVal val="#ppt_y"/>
                                          </p:val>
                                        </p:tav>
                                      </p:tavLst>
                                    </p:anim>
                                    <p:anim calcmode="lin" valueType="num">
                                      <p:cBhvr>
                                        <p:cTn id="9" dur="50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10" dur="5000" fill="hold"/>
                                        <p:tgtEl>
                                          <p:spTgt spid="21">
                                            <p:txEl>
                                              <p:pRg st="1" end="1"/>
                                            </p:txEl>
                                          </p:spTgt>
                                        </p:tgtEl>
                                        <p:attrNameLst>
                                          <p:attrName>ppt_h</p:attrName>
                                        </p:attrNameLst>
                                      </p:cBhvr>
                                      <p:tavLst>
                                        <p:tav tm="0">
                                          <p:val>
                                            <p:strVal val="#ppt_h"/>
                                          </p:val>
                                        </p:tav>
                                        <p:tav tm="100000">
                                          <p:val>
                                            <p:strVal val="#ppt_h"/>
                                          </p:val>
                                        </p:tav>
                                      </p:tavLst>
                                    </p:anim>
                                  </p:childTnLst>
                                </p:cTn>
                              </p:par>
                            </p:childTnLst>
                          </p:cTn>
                        </p:par>
                        <p:par>
                          <p:cTn id="11" fill="hold">
                            <p:stCondLst>
                              <p:cond delay="5000"/>
                            </p:stCondLst>
                            <p:childTnLst>
                              <p:par>
                                <p:cTn id="12" nodeType="afterEffect" presetClass="entr" presetSubtype="8" presetID="17" grpId="1" fill="hold">
                                  <p:stCondLst>
                                    <p:cond delay="0"/>
                                  </p:stCondLst>
                                  <p:iterate type="el" backwards="0">
                                    <p:tmAbs val="0"/>
                                  </p:iterate>
                                  <p:childTnLst>
                                    <p:set>
                                      <p:cBhvr>
                                        <p:cTn id="13" fill="hold"/>
                                        <p:tgtEl>
                                          <p:spTgt spid="21">
                                            <p:txEl>
                                              <p:pRg st="2" end="2"/>
                                            </p:txEl>
                                          </p:spTgt>
                                        </p:tgtEl>
                                        <p:attrNameLst>
                                          <p:attrName>style.visibility</p:attrName>
                                        </p:attrNameLst>
                                      </p:cBhvr>
                                      <p:to>
                                        <p:strVal val="visible"/>
                                      </p:to>
                                    </p:set>
                                    <p:anim calcmode="lin" valueType="num">
                                      <p:cBhvr>
                                        <p:cTn id="14" dur="5000" fill="hold"/>
                                        <p:tgtEl>
                                          <p:spTgt spid="21">
                                            <p:txEl>
                                              <p:pRg st="2" end="2"/>
                                            </p:txEl>
                                          </p:spTgt>
                                        </p:tgtEl>
                                        <p:attrNameLst>
                                          <p:attrName>ppt_x</p:attrName>
                                        </p:attrNameLst>
                                      </p:cBhvr>
                                      <p:tavLst>
                                        <p:tav tm="0">
                                          <p:val>
                                            <p:strVal val="#ppt_x-#ppt_w/2"/>
                                          </p:val>
                                        </p:tav>
                                        <p:tav tm="100000">
                                          <p:val>
                                            <p:strVal val="#ppt_x"/>
                                          </p:val>
                                        </p:tav>
                                      </p:tavLst>
                                    </p:anim>
                                    <p:anim calcmode="lin" valueType="num">
                                      <p:cBhvr>
                                        <p:cTn id="15" dur="5000" fill="hold"/>
                                        <p:tgtEl>
                                          <p:spTgt spid="21">
                                            <p:txEl>
                                              <p:pRg st="2" end="2"/>
                                            </p:txEl>
                                          </p:spTgt>
                                        </p:tgtEl>
                                        <p:attrNameLst>
                                          <p:attrName>ppt_y</p:attrName>
                                        </p:attrNameLst>
                                      </p:cBhvr>
                                      <p:tavLst>
                                        <p:tav tm="0">
                                          <p:val>
                                            <p:strVal val="#ppt_y"/>
                                          </p:val>
                                        </p:tav>
                                        <p:tav tm="100000">
                                          <p:val>
                                            <p:strVal val="#ppt_y"/>
                                          </p:val>
                                        </p:tav>
                                      </p:tavLst>
                                    </p:anim>
                                    <p:anim calcmode="lin" valueType="num">
                                      <p:cBhvr>
                                        <p:cTn id="16" dur="5000" fill="hold"/>
                                        <p:tgtEl>
                                          <p:spTgt spid="21">
                                            <p:txEl>
                                              <p:pRg st="2" end="2"/>
                                            </p:txEl>
                                          </p:spTgt>
                                        </p:tgtEl>
                                        <p:attrNameLst>
                                          <p:attrName>ppt_w</p:attrName>
                                        </p:attrNameLst>
                                      </p:cBhvr>
                                      <p:tavLst>
                                        <p:tav tm="0">
                                          <p:val>
                                            <p:fltVal val="0"/>
                                          </p:val>
                                        </p:tav>
                                        <p:tav tm="100000">
                                          <p:val>
                                            <p:strVal val="#ppt_w"/>
                                          </p:val>
                                        </p:tav>
                                      </p:tavLst>
                                    </p:anim>
                                    <p:anim calcmode="lin" valueType="num">
                                      <p:cBhvr>
                                        <p:cTn id="17" dur="5000" fill="hold"/>
                                        <p:tgtEl>
                                          <p:spTgt spid="2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8" presetID="17" grpId="1" fill="hold">
                                  <p:stCondLst>
                                    <p:cond delay="0"/>
                                  </p:stCondLst>
                                  <p:iterate type="el" backwards="0">
                                    <p:tmAbs val="0"/>
                                  </p:iterate>
                                  <p:childTnLst>
                                    <p:set>
                                      <p:cBhvr>
                                        <p:cTn id="21" fill="hold"/>
                                        <p:tgtEl>
                                          <p:spTgt spid="21">
                                            <p:txEl>
                                              <p:pRg st="3" end="3"/>
                                            </p:txEl>
                                          </p:spTgt>
                                        </p:tgtEl>
                                        <p:attrNameLst>
                                          <p:attrName>style.visibility</p:attrName>
                                        </p:attrNameLst>
                                      </p:cBhvr>
                                      <p:to>
                                        <p:strVal val="visible"/>
                                      </p:to>
                                    </p:set>
                                    <p:anim calcmode="lin" valueType="num">
                                      <p:cBhvr>
                                        <p:cTn id="22" dur="5000" fill="hold"/>
                                        <p:tgtEl>
                                          <p:spTgt spid="21">
                                            <p:txEl>
                                              <p:pRg st="3" end="3"/>
                                            </p:txEl>
                                          </p:spTgt>
                                        </p:tgtEl>
                                        <p:attrNameLst>
                                          <p:attrName>ppt_x</p:attrName>
                                        </p:attrNameLst>
                                      </p:cBhvr>
                                      <p:tavLst>
                                        <p:tav tm="0">
                                          <p:val>
                                            <p:strVal val="#ppt_x-#ppt_w/2"/>
                                          </p:val>
                                        </p:tav>
                                        <p:tav tm="100000">
                                          <p:val>
                                            <p:strVal val="#ppt_x"/>
                                          </p:val>
                                        </p:tav>
                                      </p:tavLst>
                                    </p:anim>
                                    <p:anim calcmode="lin" valueType="num">
                                      <p:cBhvr>
                                        <p:cTn id="23" dur="5000" fill="hold"/>
                                        <p:tgtEl>
                                          <p:spTgt spid="21">
                                            <p:txEl>
                                              <p:pRg st="3" end="3"/>
                                            </p:txEl>
                                          </p:spTgt>
                                        </p:tgtEl>
                                        <p:attrNameLst>
                                          <p:attrName>ppt_y</p:attrName>
                                        </p:attrNameLst>
                                      </p:cBhvr>
                                      <p:tavLst>
                                        <p:tav tm="0">
                                          <p:val>
                                            <p:strVal val="#ppt_y"/>
                                          </p:val>
                                        </p:tav>
                                        <p:tav tm="100000">
                                          <p:val>
                                            <p:strVal val="#ppt_y"/>
                                          </p:val>
                                        </p:tav>
                                      </p:tavLst>
                                    </p:anim>
                                    <p:anim calcmode="lin" valueType="num">
                                      <p:cBhvr>
                                        <p:cTn id="24" dur="5000" fill="hold"/>
                                        <p:tgtEl>
                                          <p:spTgt spid="21">
                                            <p:txEl>
                                              <p:pRg st="3" end="3"/>
                                            </p:txEl>
                                          </p:spTgt>
                                        </p:tgtEl>
                                        <p:attrNameLst>
                                          <p:attrName>ppt_w</p:attrName>
                                        </p:attrNameLst>
                                      </p:cBhvr>
                                      <p:tavLst>
                                        <p:tav tm="0">
                                          <p:val>
                                            <p:fltVal val="0"/>
                                          </p:val>
                                        </p:tav>
                                        <p:tav tm="100000">
                                          <p:val>
                                            <p:strVal val="#ppt_w"/>
                                          </p:val>
                                        </p:tav>
                                      </p:tavLst>
                                    </p:anim>
                                    <p:anim calcmode="lin" valueType="num">
                                      <p:cBhvr>
                                        <p:cTn id="25" dur="5000" fill="hold"/>
                                        <p:tgtEl>
                                          <p:spTgt spid="2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8" presetID="17" grpId="1" fill="hold">
                                  <p:stCondLst>
                                    <p:cond delay="0"/>
                                  </p:stCondLst>
                                  <p:iterate type="el" backwards="0">
                                    <p:tmAbs val="0"/>
                                  </p:iterate>
                                  <p:childTnLst>
                                    <p:set>
                                      <p:cBhvr>
                                        <p:cTn id="29" fill="hold"/>
                                        <p:tgtEl>
                                          <p:spTgt spid="21">
                                            <p:txEl>
                                              <p:pRg st="4" end="4"/>
                                            </p:txEl>
                                          </p:spTgt>
                                        </p:tgtEl>
                                        <p:attrNameLst>
                                          <p:attrName>style.visibility</p:attrName>
                                        </p:attrNameLst>
                                      </p:cBhvr>
                                      <p:to>
                                        <p:strVal val="visible"/>
                                      </p:to>
                                    </p:set>
                                    <p:anim calcmode="lin" valueType="num">
                                      <p:cBhvr>
                                        <p:cTn id="30" dur="5000" fill="hold"/>
                                        <p:tgtEl>
                                          <p:spTgt spid="21">
                                            <p:txEl>
                                              <p:pRg st="4" end="4"/>
                                            </p:txEl>
                                          </p:spTgt>
                                        </p:tgtEl>
                                        <p:attrNameLst>
                                          <p:attrName>ppt_x</p:attrName>
                                        </p:attrNameLst>
                                      </p:cBhvr>
                                      <p:tavLst>
                                        <p:tav tm="0">
                                          <p:val>
                                            <p:strVal val="#ppt_x-#ppt_w/2"/>
                                          </p:val>
                                        </p:tav>
                                        <p:tav tm="100000">
                                          <p:val>
                                            <p:strVal val="#ppt_x"/>
                                          </p:val>
                                        </p:tav>
                                      </p:tavLst>
                                    </p:anim>
                                    <p:anim calcmode="lin" valueType="num">
                                      <p:cBhvr>
                                        <p:cTn id="31" dur="5000" fill="hold"/>
                                        <p:tgtEl>
                                          <p:spTgt spid="21">
                                            <p:txEl>
                                              <p:pRg st="4" end="4"/>
                                            </p:txEl>
                                          </p:spTgt>
                                        </p:tgtEl>
                                        <p:attrNameLst>
                                          <p:attrName>ppt_y</p:attrName>
                                        </p:attrNameLst>
                                      </p:cBhvr>
                                      <p:tavLst>
                                        <p:tav tm="0">
                                          <p:val>
                                            <p:strVal val="#ppt_y"/>
                                          </p:val>
                                        </p:tav>
                                        <p:tav tm="100000">
                                          <p:val>
                                            <p:strVal val="#ppt_y"/>
                                          </p:val>
                                        </p:tav>
                                      </p:tavLst>
                                    </p:anim>
                                    <p:anim calcmode="lin" valueType="num">
                                      <p:cBhvr>
                                        <p:cTn id="32" dur="5000" fill="hold"/>
                                        <p:tgtEl>
                                          <p:spTgt spid="21">
                                            <p:txEl>
                                              <p:pRg st="4" end="4"/>
                                            </p:txEl>
                                          </p:spTgt>
                                        </p:tgtEl>
                                        <p:attrNameLst>
                                          <p:attrName>ppt_w</p:attrName>
                                        </p:attrNameLst>
                                      </p:cBhvr>
                                      <p:tavLst>
                                        <p:tav tm="0">
                                          <p:val>
                                            <p:fltVal val="0"/>
                                          </p:val>
                                        </p:tav>
                                        <p:tav tm="100000">
                                          <p:val>
                                            <p:strVal val="#ppt_w"/>
                                          </p:val>
                                        </p:tav>
                                      </p:tavLst>
                                    </p:anim>
                                    <p:anim calcmode="lin" valueType="num">
                                      <p:cBhvr>
                                        <p:cTn id="33" dur="5000" fill="hold"/>
                                        <p:tgtEl>
                                          <p:spTgt spid="21">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Analogy construction</a:t>
            </a:r>
          </a:p>
        </p:txBody>
      </p:sp>
      <p:sp>
        <p:nvSpPr>
          <p:cNvPr id="24" name="Shape 24"/>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lnSpc>
                <a:spcPct val="80000"/>
              </a:lnSpc>
              <a:buChar char="•"/>
              <a:defRPr sz="1800"/>
            </a:pPr>
            <a:r>
              <a:rPr b="1" sz="3200"/>
              <a:t>FIND : LOCATE :: lose : misplace</a:t>
            </a:r>
            <a:endParaRPr b="1" sz="3200"/>
          </a:p>
          <a:p>
            <a:pPr lvl="0" marL="300037" indent="-300037">
              <a:lnSpc>
                <a:spcPct val="80000"/>
              </a:lnSpc>
              <a:spcBef>
                <a:spcPts val="600"/>
              </a:spcBef>
              <a:buChar char="•"/>
              <a:defRPr sz="1800"/>
            </a:pPr>
            <a:r>
              <a:rPr sz="2800"/>
              <a:t>Colon stands for the phrase </a:t>
            </a:r>
            <a:endParaRPr sz="2800"/>
          </a:p>
          <a:p>
            <a:pPr lvl="0">
              <a:lnSpc>
                <a:spcPct val="80000"/>
              </a:lnSpc>
              <a:buSzTx/>
              <a:buNone/>
              <a:defRPr sz="1800"/>
            </a:pPr>
            <a:r>
              <a:rPr sz="2800"/>
              <a:t>			</a:t>
            </a:r>
            <a:r>
              <a:rPr b="1" sz="3200">
                <a:solidFill>
                  <a:srgbClr val="CC3300"/>
                </a:solidFill>
              </a:rPr>
              <a:t>“is related to”</a:t>
            </a:r>
            <a:endParaRPr b="1" sz="3200">
              <a:solidFill>
                <a:srgbClr val="CC3300"/>
              </a:solidFill>
            </a:endParaRPr>
          </a:p>
          <a:p>
            <a:pPr lvl="0">
              <a:lnSpc>
                <a:spcPct val="80000"/>
              </a:lnSpc>
              <a:buChar char="•"/>
              <a:defRPr sz="1800"/>
            </a:pPr>
            <a:r>
              <a:rPr sz="3200"/>
              <a:t>FIND [is related to] LOCATE</a:t>
            </a:r>
            <a:endParaRPr sz="3200"/>
          </a:p>
          <a:p>
            <a:pPr lvl="0">
              <a:lnSpc>
                <a:spcPct val="80000"/>
              </a:lnSpc>
              <a:buChar char="•"/>
              <a:defRPr sz="1800"/>
            </a:pPr>
            <a:r>
              <a:rPr sz="3200"/>
              <a:t>LOSE [is related to] MISPLACE</a:t>
            </a:r>
            <a:endParaRPr sz="3200"/>
          </a:p>
          <a:p>
            <a:pPr lvl="0">
              <a:lnSpc>
                <a:spcPct val="80000"/>
              </a:lnSpc>
              <a:buChar char="•"/>
              <a:defRPr sz="1800"/>
            </a:pPr>
            <a:r>
              <a:rPr sz="3200"/>
              <a:t>Double colon (</a:t>
            </a:r>
            <a:r>
              <a:rPr b="1" sz="3200">
                <a:solidFill>
                  <a:srgbClr val="CC3300"/>
                </a:solidFill>
              </a:rPr>
              <a:t>::</a:t>
            </a:r>
            <a:r>
              <a:rPr sz="3200"/>
              <a:t>) stands for</a:t>
            </a:r>
            <a:endParaRPr sz="3200"/>
          </a:p>
          <a:p>
            <a:pPr lvl="0">
              <a:lnSpc>
                <a:spcPct val="80000"/>
              </a:lnSpc>
              <a:buSzTx/>
              <a:buNone/>
              <a:defRPr sz="1800"/>
            </a:pPr>
            <a:r>
              <a:rPr sz="3200"/>
              <a:t>	     </a:t>
            </a:r>
            <a:r>
              <a:rPr b="1" sz="3200">
                <a:solidFill>
                  <a:srgbClr val="CC3300"/>
                </a:solidFill>
              </a:rPr>
              <a:t>“in the same way that”</a:t>
            </a:r>
            <a:endParaRPr b="1" sz="3200">
              <a:solidFill>
                <a:srgbClr val="CC3300"/>
              </a:solidFill>
            </a:endParaRPr>
          </a:p>
          <a:p>
            <a:pPr lvl="0">
              <a:lnSpc>
                <a:spcPct val="80000"/>
              </a:lnSpc>
              <a:buChar char="•"/>
              <a:defRPr sz="1800"/>
            </a:pPr>
            <a:r>
              <a:rPr sz="3200"/>
              <a:t>FIND is the synonym of LOCATE as </a:t>
            </a:r>
            <a:r>
              <a:rPr i="1" sz="3200"/>
              <a:t>lose</a:t>
            </a:r>
            <a:r>
              <a:rPr sz="3200"/>
              <a:t> is the synonym to </a:t>
            </a:r>
            <a:r>
              <a:rPr i="1" sz="3200"/>
              <a:t>misplace</a:t>
            </a:r>
            <a:r>
              <a:rPr sz="3200"/>
              <a:t>.</a:t>
            </a:r>
          </a:p>
        </p:txBody>
      </p:sp>
      <p:sp>
        <p:nvSpPr>
          <p:cNvPr id="25" name="Shape 25"/>
          <p:cNvSpPr/>
          <p:nvPr/>
        </p:nvSpPr>
        <p:spPr>
          <a:xfrm flipV="1">
            <a:off x="1524000" y="1828799"/>
            <a:ext cx="2514600" cy="381001"/>
          </a:xfrm>
          <a:prstGeom prst="line">
            <a:avLst/>
          </a:prstGeom>
          <a:ln>
            <a:solidFill>
              <a:srgbClr val="FF0000"/>
            </a:solidFill>
            <a:round/>
            <a:tailEnd type="triangle"/>
          </a:ln>
        </p:spPr>
        <p:txBody>
          <a:bodyPr lIns="0" tIns="0" rIns="0" bIns="0"/>
          <a:lstStyle/>
          <a:p>
            <a:pPr lvl="0" defTabSz="457200">
              <a:defRPr sz="1200">
                <a:latin typeface="+mn-lt"/>
                <a:ea typeface="+mn-ea"/>
                <a:cs typeface="+mn-cs"/>
                <a:sym typeface="Helvetica"/>
              </a:defRPr>
            </a:p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24">
                                            <p:bg/>
                                          </p:spTgt>
                                        </p:tgtEl>
                                        <p:attrNameLst>
                                          <p:attrName>style.visibility</p:attrName>
                                        </p:attrNameLst>
                                      </p:cBhvr>
                                      <p:to>
                                        <p:strVal val="visible"/>
                                      </p:to>
                                    </p:set>
                                    <p:anim calcmode="lin" valueType="num">
                                      <p:cBhvr>
                                        <p:cTn id="7" dur="500" fill="hold"/>
                                        <p:tgtEl>
                                          <p:spTgt spid="24">
                                            <p:bg/>
                                          </p:spTgt>
                                        </p:tgtEl>
                                        <p:attrNameLst>
                                          <p:attrName>ppt_x</p:attrName>
                                        </p:attrNameLst>
                                      </p:cBhvr>
                                      <p:tavLst>
                                        <p:tav tm="0">
                                          <p:val>
                                            <p:strVal val="#ppt_x"/>
                                          </p:val>
                                        </p:tav>
                                        <p:tav tm="100000">
                                          <p:val>
                                            <p:strVal val="#ppt_x"/>
                                          </p:val>
                                        </p:tav>
                                      </p:tavLst>
                                    </p:anim>
                                    <p:anim calcmode="lin" valueType="num">
                                      <p:cBhvr>
                                        <p:cTn id="8" dur="500" fill="hold"/>
                                        <p:tgtEl>
                                          <p:spTgt spid="24">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24">
                                            <p:txEl>
                                              <p:pRg st="0" end="0"/>
                                            </p:txEl>
                                          </p:spTgt>
                                        </p:tgtEl>
                                        <p:attrNameLst>
                                          <p:attrName>style.visibility</p:attrName>
                                        </p:attrNameLst>
                                      </p:cBhvr>
                                      <p:to>
                                        <p:strVal val="visible"/>
                                      </p:to>
                                    </p:set>
                                    <p:anim calcmode="lin" valueType="num">
                                      <p:cBhvr>
                                        <p:cTn id="11"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24">
                                            <p:txEl>
                                              <p:pRg st="1" end="1"/>
                                            </p:txEl>
                                          </p:spTgt>
                                        </p:tgtEl>
                                        <p:attrNameLst>
                                          <p:attrName>style.visibility</p:attrName>
                                        </p:attrNameLst>
                                      </p:cBhvr>
                                      <p:to>
                                        <p:strVal val="visible"/>
                                      </p:to>
                                    </p:set>
                                    <p:anim calcmode="lin" valueType="num">
                                      <p:cBhvr>
                                        <p:cTn id="17"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24">
                                            <p:txEl>
                                              <p:pRg st="2" end="2"/>
                                            </p:txEl>
                                          </p:spTgt>
                                        </p:tgtEl>
                                        <p:attrNameLst>
                                          <p:attrName>style.visibility</p:attrName>
                                        </p:attrNameLst>
                                      </p:cBhvr>
                                      <p:to>
                                        <p:strVal val="visible"/>
                                      </p:to>
                                    </p:set>
                                    <p:anim calcmode="lin" valueType="num">
                                      <p:cBhvr>
                                        <p:cTn id="23" dur="5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24">
                                            <p:txEl>
                                              <p:pRg st="3" end="3"/>
                                            </p:txEl>
                                          </p:spTgt>
                                        </p:tgtEl>
                                        <p:attrNameLst>
                                          <p:attrName>style.visibility</p:attrName>
                                        </p:attrNameLst>
                                      </p:cBhvr>
                                      <p:to>
                                        <p:strVal val="visible"/>
                                      </p:to>
                                    </p:set>
                                    <p:anim calcmode="lin" valueType="num">
                                      <p:cBhvr>
                                        <p:cTn id="29" dur="5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24">
                                            <p:txEl>
                                              <p:pRg st="4" end="4"/>
                                            </p:txEl>
                                          </p:spTgt>
                                        </p:tgtEl>
                                        <p:attrNameLst>
                                          <p:attrName>style.visibility</p:attrName>
                                        </p:attrNameLst>
                                      </p:cBhvr>
                                      <p:to>
                                        <p:strVal val="visible"/>
                                      </p:to>
                                    </p:set>
                                    <p:anim calcmode="lin" valueType="num">
                                      <p:cBhvr>
                                        <p:cTn id="35" dur="5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24">
                                            <p:txEl>
                                              <p:pRg st="5" end="5"/>
                                            </p:txEl>
                                          </p:spTgt>
                                        </p:tgtEl>
                                        <p:attrNameLst>
                                          <p:attrName>style.visibility</p:attrName>
                                        </p:attrNameLst>
                                      </p:cBhvr>
                                      <p:to>
                                        <p:strVal val="visible"/>
                                      </p:to>
                                    </p:set>
                                    <p:anim calcmode="lin" valueType="num">
                                      <p:cBhvr>
                                        <p:cTn id="41" dur="500" fill="hold"/>
                                        <p:tgtEl>
                                          <p:spTgt spid="24">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24">
                                            <p:txEl>
                                              <p:pRg st="6" end="6"/>
                                            </p:txEl>
                                          </p:spTgt>
                                        </p:tgtEl>
                                        <p:attrNameLst>
                                          <p:attrName>style.visibility</p:attrName>
                                        </p:attrNameLst>
                                      </p:cBhvr>
                                      <p:to>
                                        <p:strVal val="visible"/>
                                      </p:to>
                                    </p:set>
                                    <p:anim calcmode="lin" valueType="num">
                                      <p:cBhvr>
                                        <p:cTn id="47" dur="500" fill="hold"/>
                                        <p:tgtEl>
                                          <p:spTgt spid="24">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4" presetID="2" grpId="1" fill="hold">
                                  <p:stCondLst>
                                    <p:cond delay="0"/>
                                  </p:stCondLst>
                                  <p:iterate type="el" backwards="0">
                                    <p:tmAbs val="0"/>
                                  </p:iterate>
                                  <p:childTnLst>
                                    <p:set>
                                      <p:cBhvr>
                                        <p:cTn id="52" fill="hold"/>
                                        <p:tgtEl>
                                          <p:spTgt spid="24">
                                            <p:txEl>
                                              <p:pRg st="7" end="7"/>
                                            </p:txEl>
                                          </p:spTgt>
                                        </p:tgtEl>
                                        <p:attrNameLst>
                                          <p:attrName>style.visibility</p:attrName>
                                        </p:attrNameLst>
                                      </p:cBhvr>
                                      <p:to>
                                        <p:strVal val="visible"/>
                                      </p:to>
                                    </p:set>
                                    <p:anim calcmode="lin" valueType="num">
                                      <p:cBhvr>
                                        <p:cTn id="53" dur="500" fill="hold"/>
                                        <p:tgtEl>
                                          <p:spTgt spid="24">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4"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nvSpPr>
        <p:spPr>
          <a:xfrm>
            <a:off x="609600" y="152400"/>
            <a:ext cx="7924800" cy="83388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2100"/>
              </a:spcBef>
              <a:defRPr sz="3600">
                <a:latin typeface="Tempus Sans ITC"/>
                <a:ea typeface="Tempus Sans ITC"/>
                <a:cs typeface="Tempus Sans ITC"/>
                <a:sym typeface="Tempus Sans ITC"/>
              </a:defRPr>
            </a:lvl1pPr>
          </a:lstStyle>
          <a:p>
            <a:pPr lvl="0">
              <a:defRPr sz="1800"/>
            </a:pPr>
            <a:r>
              <a:rPr sz="3600"/>
              <a:t>COMMON TYPES OF ANALOGIES</a:t>
            </a:r>
          </a:p>
        </p:txBody>
      </p:sp>
      <p:graphicFrame>
        <p:nvGraphicFramePr>
          <p:cNvPr id="28" name="Table 28"/>
          <p:cNvGraphicFramePr/>
          <p:nvPr/>
        </p:nvGraphicFramePr>
        <p:xfrm>
          <a:off x="838200" y="1066800"/>
          <a:ext cx="7620000" cy="56642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810000"/>
                <a:gridCol w="3810000"/>
              </a:tblGrid>
              <a:tr h="685800">
                <a:tc>
                  <a:txBody>
                    <a:bodyPr/>
                    <a:lstStyle/>
                    <a:p>
                      <a:pPr lvl="0" algn="ctr">
                        <a:spcBef>
                          <a:spcPts val="700"/>
                        </a:spcBef>
                        <a:defRPr b="0" i="0" sz="1800"/>
                      </a:pPr>
                      <a:r>
                        <a:rPr sz="3200" u="sng">
                          <a:latin typeface="Tempus Sans ITC"/>
                          <a:ea typeface="Tempus Sans ITC"/>
                          <a:cs typeface="Tempus Sans ITC"/>
                          <a:sym typeface="Tempus Sans ITC"/>
                        </a:rPr>
                        <a:t>Analogy</a:t>
                      </a:r>
                    </a:p>
                  </a:txBody>
                  <a:tcPr marL="45720" marR="45720" marT="45720" marB="45720" anchor="t" anchorCtr="0" horzOverflow="overflow">
                    <a:lnL w="12700">
                      <a:miter lim="400000"/>
                    </a:lnL>
                    <a:lnR w="12700">
                      <a:miter lim="400000"/>
                    </a:lnR>
                    <a:lnT w="12700">
                      <a:miter lim="400000"/>
                    </a:lnT>
                    <a:lnB w="12700">
                      <a:miter lim="400000"/>
                    </a:lnB>
                    <a:noFill/>
                  </a:tcPr>
                </a:tc>
                <a:tc>
                  <a:txBody>
                    <a:bodyPr/>
                    <a:lstStyle/>
                    <a:p>
                      <a:pPr lvl="0" algn="ctr">
                        <a:spcBef>
                          <a:spcPts val="700"/>
                        </a:spcBef>
                        <a:defRPr b="0" i="0" sz="1800"/>
                      </a:pPr>
                      <a:r>
                        <a:rPr sz="3200" u="sng">
                          <a:latin typeface="Tempus Sans ITC"/>
                          <a:ea typeface="Tempus Sans ITC"/>
                          <a:cs typeface="Tempus Sans ITC"/>
                          <a:sym typeface="Tempus Sans ITC"/>
                        </a:rPr>
                        <a:t>Examples</a:t>
                      </a:r>
                    </a:p>
                  </a:txBody>
                  <a:tcPr marL="45720" marR="45720" marT="45720" marB="45720" anchor="t" anchorCtr="0" horzOverflow="overflow">
                    <a:lnL w="12700">
                      <a:miter lim="400000"/>
                    </a:lnL>
                    <a:lnR w="12700">
                      <a:miter lim="400000"/>
                    </a:lnR>
                    <a:lnT w="12700">
                      <a:miter lim="400000"/>
                    </a:lnT>
                    <a:lnB w="12700">
                      <a:miter lim="400000"/>
                    </a:lnB>
                    <a:noFill/>
                  </a:tcPr>
                </a:tc>
              </a:tr>
              <a:tr h="592137">
                <a:tc>
                  <a:txBody>
                    <a:bodyPr/>
                    <a:lstStyle/>
                    <a:p>
                      <a:pPr lvl="0" algn="ctr">
                        <a:spcBef>
                          <a:spcPts val="400"/>
                        </a:spcBef>
                        <a:defRPr b="0" i="0" sz="1800"/>
                      </a:pPr>
                      <a:r>
                        <a:rPr sz="2000"/>
                        <a:t>Word : Synonym </a:t>
                      </a:r>
                      <a:r>
                        <a:rPr b="1" sz="2000"/>
                        <a:t>(</a:t>
                      </a:r>
                      <a:r>
                        <a:rPr b="1" i="1" sz="2000"/>
                        <a:t>syn-o-nym</a:t>
                      </a:r>
                      <a:r>
                        <a:rPr b="1" sz="2000"/>
                        <a:t>)</a:t>
                      </a:r>
                      <a:r>
                        <a:rPr sz="2000"/>
                        <a:t> </a:t>
                      </a:r>
                    </a:p>
                  </a:txBody>
                  <a:tcPr marL="45720" marR="45720" marT="45720" marB="45720" anchor="t" anchorCtr="0" horzOverflow="overflow">
                    <a:lnL w="12700">
                      <a:miter lim="400000"/>
                    </a:lnL>
                    <a:lnR w="12700">
                      <a:miter lim="400000"/>
                    </a:lnR>
                    <a:lnT w="12700">
                      <a:miter lim="400000"/>
                    </a:lnT>
                    <a:lnB w="12700">
                      <a:miter lim="400000"/>
                    </a:lnB>
                    <a:noFill/>
                  </a:tcPr>
                </a:tc>
                <a:tc>
                  <a:txBody>
                    <a:bodyPr/>
                    <a:lstStyle/>
                    <a:p>
                      <a:pPr lvl="0" algn="ctr">
                        <a:spcBef>
                          <a:spcPts val="400"/>
                        </a:spcBef>
                        <a:defRPr b="0" i="0" sz="1800"/>
                      </a:pPr>
                      <a:r>
                        <a:rPr sz="2000"/>
                        <a:t>Plain : Simple</a:t>
                      </a:r>
                    </a:p>
                  </a:txBody>
                  <a:tcPr marL="45720" marR="45720" marT="45720" marB="45720" anchor="t" anchorCtr="0" horzOverflow="overflow">
                    <a:lnL w="12700">
                      <a:miter lim="400000"/>
                    </a:lnL>
                    <a:lnR w="12700">
                      <a:miter lim="400000"/>
                    </a:lnR>
                    <a:lnT w="12700">
                      <a:miter lim="400000"/>
                    </a:lnT>
                    <a:lnB w="12700">
                      <a:miter lim="400000"/>
                    </a:lnB>
                    <a:noFill/>
                  </a:tcPr>
                </a:tc>
              </a:tr>
              <a:tr h="627062">
                <a:tc>
                  <a:txBody>
                    <a:bodyPr/>
                    <a:lstStyle/>
                    <a:p>
                      <a:pPr lvl="0" algn="ctr">
                        <a:spcBef>
                          <a:spcPts val="400"/>
                        </a:spcBef>
                        <a:defRPr b="0" i="0" sz="1800"/>
                      </a:pPr>
                      <a:r>
                        <a:rPr sz="2000"/>
                        <a:t>Word : Antonym </a:t>
                      </a:r>
                      <a:r>
                        <a:rPr b="1" sz="2000"/>
                        <a:t>(</a:t>
                      </a:r>
                      <a:r>
                        <a:rPr b="1" i="1" sz="2000"/>
                        <a:t>ant-o-nym</a:t>
                      </a:r>
                      <a:r>
                        <a:rPr b="1" sz="2000"/>
                        <a:t>)</a:t>
                      </a:r>
                    </a:p>
                  </a:txBody>
                  <a:tcPr marL="45720" marR="45720" marT="45720" marB="45720" anchor="t" anchorCtr="0" horzOverflow="overflow">
                    <a:lnL w="12700">
                      <a:miter lim="400000"/>
                    </a:lnL>
                    <a:lnR w="12700">
                      <a:miter lim="400000"/>
                    </a:lnR>
                    <a:lnT w="12700">
                      <a:miter lim="400000"/>
                    </a:lnT>
                    <a:lnB w="12700">
                      <a:miter lim="400000"/>
                    </a:lnB>
                    <a:noFill/>
                  </a:tcPr>
                </a:tc>
                <a:tc>
                  <a:txBody>
                    <a:bodyPr/>
                    <a:lstStyle/>
                    <a:p>
                      <a:pPr lvl="0" algn="ctr">
                        <a:spcBef>
                          <a:spcPts val="400"/>
                        </a:spcBef>
                        <a:defRPr b="0" i="0" sz="1800"/>
                      </a:pPr>
                      <a:r>
                        <a:rPr sz="2000"/>
                        <a:t>Hasten : Delay</a:t>
                      </a:r>
                    </a:p>
                  </a:txBody>
                  <a:tcPr marL="45720" marR="45720" marT="45720" marB="45720" anchor="t" anchorCtr="0" horzOverflow="overflow">
                    <a:lnL w="12700">
                      <a:miter lim="400000"/>
                    </a:lnL>
                    <a:lnR w="12700">
                      <a:miter lim="400000"/>
                    </a:lnR>
                    <a:lnT w="12700">
                      <a:miter lim="400000"/>
                    </a:lnT>
                    <a:lnB w="12700">
                      <a:miter lim="400000"/>
                    </a:lnB>
                    <a:noFill/>
                  </a:tcPr>
                </a:tc>
              </a:tr>
              <a:tr h="627062">
                <a:tc>
                  <a:txBody>
                    <a:bodyPr/>
                    <a:lstStyle/>
                    <a:p>
                      <a:pPr lvl="0" algn="ctr">
                        <a:spcBef>
                          <a:spcPts val="400"/>
                        </a:spcBef>
                        <a:defRPr b="0" i="0" sz="1800"/>
                      </a:pPr>
                      <a:r>
                        <a:rPr sz="2000"/>
                        <a:t>Part : Whole</a:t>
                      </a:r>
                    </a:p>
                  </a:txBody>
                  <a:tcPr marL="45720" marR="45720" marT="45720" marB="45720" anchor="t" anchorCtr="0" horzOverflow="overflow">
                    <a:lnL w="12700">
                      <a:miter lim="400000"/>
                    </a:lnL>
                    <a:lnR w="12700">
                      <a:miter lim="400000"/>
                    </a:lnR>
                    <a:lnT w="12700">
                      <a:miter lim="400000"/>
                    </a:lnT>
                    <a:lnB w="12700">
                      <a:miter lim="400000"/>
                    </a:lnB>
                    <a:noFill/>
                  </a:tcPr>
                </a:tc>
                <a:tc>
                  <a:txBody>
                    <a:bodyPr/>
                    <a:lstStyle/>
                    <a:p>
                      <a:pPr lvl="0" algn="ctr">
                        <a:spcBef>
                          <a:spcPts val="400"/>
                        </a:spcBef>
                        <a:defRPr b="0" i="0" sz="1800"/>
                      </a:pPr>
                      <a:r>
                        <a:rPr sz="2000"/>
                        <a:t>Lens : Camera</a:t>
                      </a:r>
                    </a:p>
                  </a:txBody>
                  <a:tcPr marL="45720" marR="45720" marT="45720" marB="45720" anchor="t" anchorCtr="0" horzOverflow="overflow">
                    <a:lnL w="12700">
                      <a:miter lim="400000"/>
                    </a:lnL>
                    <a:lnR w="12700">
                      <a:miter lim="400000"/>
                    </a:lnR>
                    <a:lnT w="12700">
                      <a:miter lim="400000"/>
                    </a:lnT>
                    <a:lnB w="12700">
                      <a:miter lim="400000"/>
                    </a:lnB>
                    <a:noFill/>
                  </a:tcPr>
                </a:tc>
              </a:tr>
              <a:tr h="625475">
                <a:tc>
                  <a:txBody>
                    <a:bodyPr/>
                    <a:lstStyle/>
                    <a:p>
                      <a:pPr lvl="0" algn="ctr">
                        <a:spcBef>
                          <a:spcPts val="400"/>
                        </a:spcBef>
                        <a:defRPr b="0" i="0" sz="1800"/>
                      </a:pPr>
                      <a:r>
                        <a:rPr sz="2000"/>
                        <a:t>Cause : Effect</a:t>
                      </a:r>
                    </a:p>
                  </a:txBody>
                  <a:tcPr marL="45720" marR="45720" marT="45720" marB="45720" anchor="t" anchorCtr="0" horzOverflow="overflow">
                    <a:lnL w="12700">
                      <a:miter lim="400000"/>
                    </a:lnL>
                    <a:lnR w="12700">
                      <a:miter lim="400000"/>
                    </a:lnR>
                    <a:lnT w="12700">
                      <a:miter lim="400000"/>
                    </a:lnT>
                    <a:lnB w="12700">
                      <a:miter lim="400000"/>
                    </a:lnB>
                    <a:noFill/>
                  </a:tcPr>
                </a:tc>
                <a:tc>
                  <a:txBody>
                    <a:bodyPr/>
                    <a:lstStyle/>
                    <a:p>
                      <a:pPr lvl="0" algn="ctr">
                        <a:spcBef>
                          <a:spcPts val="400"/>
                        </a:spcBef>
                        <a:defRPr b="0" i="0" sz="1800"/>
                      </a:pPr>
                      <a:r>
                        <a:rPr sz="2000"/>
                        <a:t>Burn : Pain</a:t>
                      </a:r>
                    </a:p>
                  </a:txBody>
                  <a:tcPr marL="45720" marR="45720" marT="45720" marB="45720" anchor="t" anchorCtr="0" horzOverflow="overflow">
                    <a:lnL w="12700">
                      <a:miter lim="400000"/>
                    </a:lnL>
                    <a:lnR w="12700">
                      <a:miter lim="400000"/>
                    </a:lnR>
                    <a:lnT w="12700">
                      <a:miter lim="400000"/>
                    </a:lnT>
                    <a:lnB w="12700">
                      <a:miter lim="400000"/>
                    </a:lnB>
                    <a:noFill/>
                  </a:tcPr>
                </a:tc>
              </a:tr>
              <a:tr h="627062">
                <a:tc>
                  <a:txBody>
                    <a:bodyPr/>
                    <a:lstStyle/>
                    <a:p>
                      <a:pPr lvl="0" algn="ctr">
                        <a:spcBef>
                          <a:spcPts val="400"/>
                        </a:spcBef>
                        <a:defRPr b="0" i="0" sz="1800"/>
                      </a:pPr>
                      <a:r>
                        <a:rPr sz="2000"/>
                        <a:t>Worker : Tool</a:t>
                      </a:r>
                    </a:p>
                  </a:txBody>
                  <a:tcPr marL="45720" marR="45720" marT="45720" marB="45720" anchor="t" anchorCtr="0" horzOverflow="overflow">
                    <a:lnL w="12700">
                      <a:miter lim="400000"/>
                    </a:lnL>
                    <a:lnR w="12700">
                      <a:miter lim="400000"/>
                    </a:lnR>
                    <a:lnT w="12700">
                      <a:miter lim="400000"/>
                    </a:lnT>
                    <a:lnB w="12700">
                      <a:miter lim="400000"/>
                    </a:lnB>
                    <a:noFill/>
                  </a:tcPr>
                </a:tc>
                <a:tc>
                  <a:txBody>
                    <a:bodyPr/>
                    <a:lstStyle/>
                    <a:p>
                      <a:pPr lvl="0" algn="ctr">
                        <a:spcBef>
                          <a:spcPts val="400"/>
                        </a:spcBef>
                        <a:defRPr b="0" i="0" sz="1800"/>
                      </a:pPr>
                      <a:r>
                        <a:rPr sz="2000"/>
                        <a:t>Secretary : Computer</a:t>
                      </a:r>
                    </a:p>
                  </a:txBody>
                  <a:tcPr marL="45720" marR="45720" marT="45720" marB="45720" anchor="t" anchorCtr="0" horzOverflow="overflow">
                    <a:lnL w="12700">
                      <a:miter lim="400000"/>
                    </a:lnL>
                    <a:lnR w="12700">
                      <a:miter lim="400000"/>
                    </a:lnR>
                    <a:lnT w="12700">
                      <a:miter lim="400000"/>
                    </a:lnT>
                    <a:lnB w="12700">
                      <a:miter lim="400000"/>
                    </a:lnB>
                    <a:noFill/>
                  </a:tcPr>
                </a:tc>
              </a:tr>
              <a:tr h="627062">
                <a:tc>
                  <a:txBody>
                    <a:bodyPr/>
                    <a:lstStyle/>
                    <a:p>
                      <a:pPr lvl="0" algn="ctr">
                        <a:spcBef>
                          <a:spcPts val="400"/>
                        </a:spcBef>
                        <a:defRPr b="0" i="0" sz="1800"/>
                      </a:pPr>
                      <a:r>
                        <a:rPr sz="2000"/>
                        <a:t>Worker : Product</a:t>
                      </a:r>
                    </a:p>
                  </a:txBody>
                  <a:tcPr marL="45720" marR="45720" marT="45720" marB="45720" anchor="t" anchorCtr="0" horzOverflow="overflow">
                    <a:lnL w="12700">
                      <a:miter lim="400000"/>
                    </a:lnL>
                    <a:lnR w="12700">
                      <a:miter lim="400000"/>
                    </a:lnR>
                    <a:lnT w="12700">
                      <a:miter lim="400000"/>
                    </a:lnT>
                    <a:lnB w="12700">
                      <a:miter lim="400000"/>
                    </a:lnB>
                    <a:noFill/>
                  </a:tcPr>
                </a:tc>
                <a:tc>
                  <a:txBody>
                    <a:bodyPr/>
                    <a:lstStyle/>
                    <a:p>
                      <a:pPr lvl="0" algn="ctr">
                        <a:spcBef>
                          <a:spcPts val="400"/>
                        </a:spcBef>
                        <a:defRPr b="0" i="0" sz="1800"/>
                      </a:pPr>
                      <a:r>
                        <a:rPr sz="2000"/>
                        <a:t>Cobbler : Shoes</a:t>
                      </a:r>
                    </a:p>
                  </a:txBody>
                  <a:tcPr marL="45720" marR="45720" marT="45720" marB="45720" anchor="t" anchorCtr="0" horzOverflow="overflow">
                    <a:lnL w="12700">
                      <a:miter lim="400000"/>
                    </a:lnL>
                    <a:lnR w="12700">
                      <a:miter lim="400000"/>
                    </a:lnR>
                    <a:lnT w="12700">
                      <a:miter lim="400000"/>
                    </a:lnT>
                    <a:lnB w="12700">
                      <a:miter lim="400000"/>
                    </a:lnB>
                    <a:noFill/>
                  </a:tcPr>
                </a:tc>
              </a:tr>
              <a:tr h="625475">
                <a:tc>
                  <a:txBody>
                    <a:bodyPr/>
                    <a:lstStyle/>
                    <a:p>
                      <a:pPr lvl="0" algn="ctr">
                        <a:spcBef>
                          <a:spcPts val="400"/>
                        </a:spcBef>
                        <a:defRPr b="0" i="0" sz="1800"/>
                      </a:pPr>
                      <a:r>
                        <a:rPr sz="2000"/>
                        <a:t>Item : Purpose</a:t>
                      </a:r>
                    </a:p>
                  </a:txBody>
                  <a:tcPr marL="45720" marR="45720" marT="45720" marB="45720" anchor="t" anchorCtr="0" horzOverflow="overflow">
                    <a:lnL w="12700">
                      <a:miter lim="400000"/>
                    </a:lnL>
                    <a:lnR w="12700">
                      <a:miter lim="400000"/>
                    </a:lnR>
                    <a:lnT w="12700">
                      <a:miter lim="400000"/>
                    </a:lnT>
                    <a:lnB w="12700">
                      <a:miter lim="400000"/>
                    </a:lnB>
                    <a:noFill/>
                  </a:tcPr>
                </a:tc>
                <a:tc>
                  <a:txBody>
                    <a:bodyPr/>
                    <a:lstStyle/>
                    <a:p>
                      <a:pPr lvl="0" algn="ctr">
                        <a:spcBef>
                          <a:spcPts val="400"/>
                        </a:spcBef>
                        <a:defRPr b="0" i="0" sz="1800"/>
                      </a:pPr>
                      <a:r>
                        <a:rPr sz="2000"/>
                        <a:t>Pencil : Write</a:t>
                      </a:r>
                    </a:p>
                  </a:txBody>
                  <a:tcPr marL="45720" marR="45720" marT="45720" marB="45720" anchor="t" anchorCtr="0" horzOverflow="overflow">
                    <a:lnL w="12700">
                      <a:miter lim="400000"/>
                    </a:lnL>
                    <a:lnR w="12700">
                      <a:miter lim="400000"/>
                    </a:lnR>
                    <a:lnT w="12700">
                      <a:miter lim="400000"/>
                    </a:lnT>
                    <a:lnB w="12700">
                      <a:miter lim="400000"/>
                    </a:lnB>
                    <a:noFill/>
                  </a:tcPr>
                </a:tc>
              </a:tr>
              <a:tr h="627062">
                <a:tc>
                  <a:txBody>
                    <a:bodyPr/>
                    <a:lstStyle/>
                    <a:p>
                      <a:pPr lvl="0" algn="ctr">
                        <a:spcBef>
                          <a:spcPts val="400"/>
                        </a:spcBef>
                        <a:defRPr b="0" i="0" sz="1800"/>
                      </a:pPr>
                      <a:r>
                        <a:rPr sz="2000"/>
                        <a:t>Item : Category</a:t>
                      </a:r>
                    </a:p>
                  </a:txBody>
                  <a:tcPr marL="45720" marR="45720" marT="45720" marB="45720" anchor="t" anchorCtr="0" horzOverflow="overflow">
                    <a:lnL w="12700">
                      <a:miter lim="400000"/>
                    </a:lnL>
                    <a:lnR w="12700">
                      <a:miter lim="400000"/>
                    </a:lnR>
                    <a:lnT w="12700">
                      <a:miter lim="400000"/>
                    </a:lnT>
                    <a:lnB w="12700">
                      <a:miter lim="400000"/>
                    </a:lnB>
                    <a:noFill/>
                  </a:tcPr>
                </a:tc>
                <a:tc>
                  <a:txBody>
                    <a:bodyPr/>
                    <a:lstStyle/>
                    <a:p>
                      <a:pPr lvl="0" algn="ctr">
                        <a:spcBef>
                          <a:spcPts val="400"/>
                        </a:spcBef>
                        <a:defRPr b="0" i="0" sz="1800"/>
                      </a:pPr>
                      <a:r>
                        <a:rPr sz="2000"/>
                        <a:t>Chipmunk : Rodent</a:t>
                      </a:r>
                    </a:p>
                  </a:txBody>
                  <a:tcPr marL="45720" marR="45720" marT="45720" marB="45720" anchor="t" anchorCtr="0" horzOverflow="overflow">
                    <a:lnL w="12700">
                      <a:miter lim="400000"/>
                    </a:lnL>
                    <a:lnR w="12700">
                      <a:miter lim="400000"/>
                    </a:lnR>
                    <a:lnT w="12700">
                      <a:miter lim="400000"/>
                    </a:lnT>
                    <a:lnB w="12700">
                      <a:miter lim="400000"/>
                    </a:lnB>
                    <a:noFill/>
                  </a:tcPr>
                </a:tc>
              </a:tr>
            </a:tbl>
          </a:graphicData>
        </a:graphic>
      </p:graphicFrame>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28"/>
                                        </p:tgtEl>
                                        <p:attrNameLst>
                                          <p:attrName>style.visibility</p:attrName>
                                        </p:attrNameLst>
                                      </p:cBhvr>
                                      <p:to>
                                        <p:strVal val="visible"/>
                                      </p:to>
                                    </p:set>
                                    <p:animEffect filter="fade" transition="in">
                                      <p:cBhvr>
                                        <p:cTn id="7" dur="500"/>
                                        <p:tgtEl>
                                          <p:spTgt spid="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 name="Shape 30"/>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31" name="Shape 31"/>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What’s the relationship?</a:t>
            </a:r>
            <a:endParaRPr sz="4000"/>
          </a:p>
          <a:p>
            <a:pPr lvl="0" marL="428625" indent="-428625">
              <a:spcBef>
                <a:spcPts val="900"/>
              </a:spcBef>
              <a:buChar char="•"/>
              <a:defRPr sz="1800"/>
            </a:pPr>
            <a:r>
              <a:rPr b="1" sz="4000"/>
              <a:t>DRY : ARID :: lost : mislaid</a:t>
            </a:r>
            <a:endParaRPr b="1" sz="4000"/>
          </a:p>
          <a:p>
            <a:pPr lvl="0">
              <a:buSzTx/>
              <a:buNone/>
              <a:defRPr sz="1800"/>
            </a:pPr>
            <a:endParaRPr b="1" sz="4000"/>
          </a:p>
          <a:p>
            <a:pPr lvl="0">
              <a:buChar char="•"/>
              <a:defRPr sz="1800"/>
            </a:pPr>
            <a:endParaRPr b="1" sz="4000"/>
          </a:p>
          <a:p>
            <a:pPr lvl="0">
              <a:buChar char="•"/>
              <a:defRPr sz="1800"/>
            </a:pPr>
            <a:r>
              <a:rPr sz="3200"/>
              <a:t>Both words have similar meanings so this relationship is a </a:t>
            </a:r>
            <a:r>
              <a:rPr b="1" sz="3200">
                <a:solidFill>
                  <a:srgbClr val="CC3300"/>
                </a:solidFill>
              </a:rPr>
              <a:t>synonym</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31">
                                            <p:bg/>
                                          </p:spTgt>
                                        </p:tgtEl>
                                        <p:attrNameLst>
                                          <p:attrName>style.visibility</p:attrName>
                                        </p:attrNameLst>
                                      </p:cBhvr>
                                      <p:to>
                                        <p:strVal val="visible"/>
                                      </p:to>
                                    </p:set>
                                    <p:anim calcmode="lin" valueType="num">
                                      <p:cBhvr>
                                        <p:cTn id="7" dur="500" fill="hold"/>
                                        <p:tgtEl>
                                          <p:spTgt spid="31">
                                            <p:bg/>
                                          </p:spTgt>
                                        </p:tgtEl>
                                        <p:attrNameLst>
                                          <p:attrName>ppt_x</p:attrName>
                                        </p:attrNameLst>
                                      </p:cBhvr>
                                      <p:tavLst>
                                        <p:tav tm="0">
                                          <p:val>
                                            <p:strVal val="#ppt_x"/>
                                          </p:val>
                                        </p:tav>
                                        <p:tav tm="100000">
                                          <p:val>
                                            <p:strVal val="#ppt_x"/>
                                          </p:val>
                                        </p:tav>
                                      </p:tavLst>
                                    </p:anim>
                                    <p:anim calcmode="lin" valueType="num">
                                      <p:cBhvr>
                                        <p:cTn id="8" dur="500" fill="hold"/>
                                        <p:tgtEl>
                                          <p:spTgt spid="31">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31">
                                            <p:txEl>
                                              <p:pRg st="0" end="0"/>
                                            </p:txEl>
                                          </p:spTgt>
                                        </p:tgtEl>
                                        <p:attrNameLst>
                                          <p:attrName>style.visibility</p:attrName>
                                        </p:attrNameLst>
                                      </p:cBhvr>
                                      <p:to>
                                        <p:strVal val="visible"/>
                                      </p:to>
                                    </p:set>
                                    <p:anim calcmode="lin" valueType="num">
                                      <p:cBhvr>
                                        <p:cTn id="11"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31">
                                            <p:txEl>
                                              <p:pRg st="1" end="1"/>
                                            </p:txEl>
                                          </p:spTgt>
                                        </p:tgtEl>
                                        <p:attrNameLst>
                                          <p:attrName>style.visibility</p:attrName>
                                        </p:attrNameLst>
                                      </p:cBhvr>
                                      <p:to>
                                        <p:strVal val="visible"/>
                                      </p:to>
                                    </p:set>
                                    <p:anim calcmode="lin" valueType="num">
                                      <p:cBhvr>
                                        <p:cTn id="17" dur="5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1">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31">
                                            <p:txEl>
                                              <p:pRg st="2" end="2"/>
                                            </p:txEl>
                                          </p:spTgt>
                                        </p:tgtEl>
                                        <p:attrNameLst>
                                          <p:attrName>style.visibility</p:attrName>
                                        </p:attrNameLst>
                                      </p:cBhvr>
                                      <p:to>
                                        <p:strVal val="visible"/>
                                      </p:to>
                                    </p:set>
                                    <p:anim calcmode="lin" valueType="num">
                                      <p:cBhvr>
                                        <p:cTn id="22"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1">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nodeType="afterEffect" presetClass="entr" presetSubtype="4" presetID="2" grpId="1" fill="hold">
                                  <p:stCondLst>
                                    <p:cond delay="0"/>
                                  </p:stCondLst>
                                  <p:iterate type="el" backwards="0">
                                    <p:tmAbs val="0"/>
                                  </p:iterate>
                                  <p:childTnLst>
                                    <p:set>
                                      <p:cBhvr>
                                        <p:cTn id="26" fill="hold"/>
                                        <p:tgtEl>
                                          <p:spTgt spid="31">
                                            <p:txEl>
                                              <p:pRg st="3" end="3"/>
                                            </p:txEl>
                                          </p:spTgt>
                                        </p:tgtEl>
                                        <p:attrNameLst>
                                          <p:attrName>style.visibility</p:attrName>
                                        </p:attrNameLst>
                                      </p:cBhvr>
                                      <p:to>
                                        <p:strVal val="visible"/>
                                      </p:to>
                                    </p:set>
                                    <p:anim calcmode="lin" valueType="num">
                                      <p:cBhvr>
                                        <p:cTn id="27" dur="500" fill="hold"/>
                                        <p:tgtEl>
                                          <p:spTgt spid="31">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nodeType="clickEffect" presetClass="entr" presetSubtype="4" presetID="2" grpId="1" fill="hold">
                                  <p:stCondLst>
                                    <p:cond delay="0"/>
                                  </p:stCondLst>
                                  <p:iterate type="el" backwards="0">
                                    <p:tmAbs val="0"/>
                                  </p:iterate>
                                  <p:childTnLst>
                                    <p:set>
                                      <p:cBhvr>
                                        <p:cTn id="32" fill="hold"/>
                                        <p:tgtEl>
                                          <p:spTgt spid="31">
                                            <p:txEl>
                                              <p:pRg st="4" end="4"/>
                                            </p:txEl>
                                          </p:spTgt>
                                        </p:tgtEl>
                                        <p:attrNameLst>
                                          <p:attrName>style.visibility</p:attrName>
                                        </p:attrNameLst>
                                      </p:cBhvr>
                                      <p:to>
                                        <p:strVal val="visible"/>
                                      </p:to>
                                    </p:set>
                                    <p:anim calcmode="lin" valueType="num">
                                      <p:cBhvr>
                                        <p:cTn id="33"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1"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 name="Shape 33"/>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34" name="Shape 34"/>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What’s the relationship?</a:t>
            </a:r>
            <a:endParaRPr sz="4000"/>
          </a:p>
          <a:p>
            <a:pPr lvl="0" marL="385762" indent="-385762">
              <a:spcBef>
                <a:spcPts val="800"/>
              </a:spcBef>
              <a:buChar char="•"/>
              <a:defRPr sz="1800"/>
            </a:pPr>
            <a:r>
              <a:rPr b="1" sz="3600"/>
              <a:t>KIND : CRUEL :: happy : sad</a:t>
            </a:r>
            <a:endParaRPr b="1" sz="3600"/>
          </a:p>
          <a:p>
            <a:pPr lvl="0">
              <a:buChar char="•"/>
              <a:defRPr sz="1800"/>
            </a:pPr>
            <a:endParaRPr b="1" sz="3600"/>
          </a:p>
          <a:p>
            <a:pPr lvl="0">
              <a:buChar char="•"/>
              <a:defRPr sz="1800"/>
            </a:pPr>
            <a:r>
              <a:rPr sz="3200"/>
              <a:t>Both words have opposite meanings, so their relationship is an </a:t>
            </a:r>
            <a:r>
              <a:rPr b="1" sz="3200">
                <a:solidFill>
                  <a:srgbClr val="CC3300"/>
                </a:solidFill>
              </a:rPr>
              <a:t>antonym.</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34">
                                            <p:bg/>
                                          </p:spTgt>
                                        </p:tgtEl>
                                        <p:attrNameLst>
                                          <p:attrName>style.visibility</p:attrName>
                                        </p:attrNameLst>
                                      </p:cBhvr>
                                      <p:to>
                                        <p:strVal val="visible"/>
                                      </p:to>
                                    </p:set>
                                    <p:anim calcmode="lin" valueType="num">
                                      <p:cBhvr>
                                        <p:cTn id="7" dur="500" fill="hold"/>
                                        <p:tgtEl>
                                          <p:spTgt spid="34">
                                            <p:bg/>
                                          </p:spTgt>
                                        </p:tgtEl>
                                        <p:attrNameLst>
                                          <p:attrName>ppt_x</p:attrName>
                                        </p:attrNameLst>
                                      </p:cBhvr>
                                      <p:tavLst>
                                        <p:tav tm="0">
                                          <p:val>
                                            <p:strVal val="#ppt_x"/>
                                          </p:val>
                                        </p:tav>
                                        <p:tav tm="100000">
                                          <p:val>
                                            <p:strVal val="#ppt_x"/>
                                          </p:val>
                                        </p:tav>
                                      </p:tavLst>
                                    </p:anim>
                                    <p:anim calcmode="lin" valueType="num">
                                      <p:cBhvr>
                                        <p:cTn id="8" dur="500" fill="hold"/>
                                        <p:tgtEl>
                                          <p:spTgt spid="34">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34">
                                            <p:txEl>
                                              <p:pRg st="0" end="0"/>
                                            </p:txEl>
                                          </p:spTgt>
                                        </p:tgtEl>
                                        <p:attrNameLst>
                                          <p:attrName>style.visibility</p:attrName>
                                        </p:attrNameLst>
                                      </p:cBhvr>
                                      <p:to>
                                        <p:strVal val="visible"/>
                                      </p:to>
                                    </p:set>
                                    <p:anim calcmode="lin" valueType="num">
                                      <p:cBhvr>
                                        <p:cTn id="11"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34">
                                            <p:txEl>
                                              <p:pRg st="1" end="1"/>
                                            </p:txEl>
                                          </p:spTgt>
                                        </p:tgtEl>
                                        <p:attrNameLst>
                                          <p:attrName>style.visibility</p:attrName>
                                        </p:attrNameLst>
                                      </p:cBhvr>
                                      <p:to>
                                        <p:strVal val="visible"/>
                                      </p:to>
                                    </p:set>
                                    <p:anim calcmode="lin" valueType="num">
                                      <p:cBhvr>
                                        <p:cTn id="17" dur="500" fill="hold"/>
                                        <p:tgtEl>
                                          <p:spTgt spid="3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4">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34">
                                            <p:txEl>
                                              <p:pRg st="2" end="2"/>
                                            </p:txEl>
                                          </p:spTgt>
                                        </p:tgtEl>
                                        <p:attrNameLst>
                                          <p:attrName>style.visibility</p:attrName>
                                        </p:attrNameLst>
                                      </p:cBhvr>
                                      <p:to>
                                        <p:strVal val="visible"/>
                                      </p:to>
                                    </p:set>
                                    <p:anim calcmode="lin" valueType="num">
                                      <p:cBhvr>
                                        <p:cTn id="22" dur="500" fill="hold"/>
                                        <p:tgtEl>
                                          <p:spTgt spid="34">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34">
                                            <p:txEl>
                                              <p:pRg st="3" end="3"/>
                                            </p:txEl>
                                          </p:spTgt>
                                        </p:tgtEl>
                                        <p:attrNameLst>
                                          <p:attrName>style.visibility</p:attrName>
                                        </p:attrNameLst>
                                      </p:cBhvr>
                                      <p:to>
                                        <p:strVal val="visible"/>
                                      </p:to>
                                    </p:set>
                                    <p:anim calcmode="lin" valueType="num">
                                      <p:cBhvr>
                                        <p:cTn id="28" dur="5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3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4"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Types of Analogies</a:t>
            </a:r>
          </a:p>
        </p:txBody>
      </p:sp>
      <p:sp>
        <p:nvSpPr>
          <p:cNvPr id="37" name="Shape 37"/>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00037" indent="-300037">
              <a:lnSpc>
                <a:spcPct val="90000"/>
              </a:lnSpc>
              <a:spcBef>
                <a:spcPts val="600"/>
              </a:spcBef>
              <a:buChar char="•"/>
              <a:defRPr sz="1800"/>
            </a:pPr>
            <a:r>
              <a:rPr sz="2800"/>
              <a:t>What’s the relationship?</a:t>
            </a:r>
            <a:endParaRPr sz="3600"/>
          </a:p>
          <a:p>
            <a:pPr lvl="0" marL="246459" indent="-246459">
              <a:lnSpc>
                <a:spcPct val="90000"/>
              </a:lnSpc>
              <a:spcBef>
                <a:spcPts val="500"/>
              </a:spcBef>
              <a:buChar char="•"/>
              <a:defRPr sz="1800"/>
            </a:pPr>
            <a:r>
              <a:rPr b="1" sz="2300"/>
              <a:t>CHAPTER : BOOK :: fender : automobile</a:t>
            </a:r>
            <a:endParaRPr b="1" sz="2300"/>
          </a:p>
          <a:p>
            <a:pPr lvl="0">
              <a:lnSpc>
                <a:spcPct val="90000"/>
              </a:lnSpc>
              <a:buChar char="•"/>
              <a:defRPr sz="1800"/>
            </a:pPr>
            <a:endParaRPr b="1" sz="2300"/>
          </a:p>
          <a:p>
            <a:pPr lvl="0" marL="300037" indent="-300037">
              <a:lnSpc>
                <a:spcPct val="90000"/>
              </a:lnSpc>
              <a:spcBef>
                <a:spcPts val="600"/>
              </a:spcBef>
              <a:buChar char="•"/>
              <a:defRPr sz="1800"/>
            </a:pPr>
            <a:r>
              <a:rPr sz="2800"/>
              <a:t>A </a:t>
            </a:r>
            <a:r>
              <a:rPr i="1" sz="2800"/>
              <a:t>chapter</a:t>
            </a:r>
            <a:r>
              <a:rPr sz="2800"/>
              <a:t> is a </a:t>
            </a:r>
            <a:r>
              <a:rPr b="1" sz="2800"/>
              <a:t>part</a:t>
            </a:r>
            <a:r>
              <a:rPr sz="2800"/>
              <a:t> of a </a:t>
            </a:r>
            <a:r>
              <a:rPr i="1" sz="2800"/>
              <a:t>book</a:t>
            </a:r>
            <a:r>
              <a:rPr sz="2800"/>
              <a:t> just as a </a:t>
            </a:r>
            <a:r>
              <a:rPr i="1" sz="2800"/>
              <a:t>fender</a:t>
            </a:r>
            <a:r>
              <a:rPr sz="2800"/>
              <a:t> is a </a:t>
            </a:r>
            <a:r>
              <a:rPr b="1" sz="2800"/>
              <a:t>part</a:t>
            </a:r>
            <a:r>
              <a:rPr sz="2800"/>
              <a:t> of an </a:t>
            </a:r>
            <a:r>
              <a:rPr i="1" sz="2800"/>
              <a:t>automobile</a:t>
            </a:r>
            <a:r>
              <a:rPr sz="2800"/>
              <a:t>.</a:t>
            </a:r>
            <a:endParaRPr sz="2800"/>
          </a:p>
          <a:p>
            <a:pPr lvl="0" marL="300037" indent="-300037">
              <a:lnSpc>
                <a:spcPct val="90000"/>
              </a:lnSpc>
              <a:spcBef>
                <a:spcPts val="600"/>
              </a:spcBef>
              <a:buClr>
                <a:srgbClr val="CC3300"/>
              </a:buClr>
              <a:buChar char="•"/>
              <a:defRPr sz="1800"/>
            </a:pPr>
            <a:r>
              <a:rPr b="1" sz="2800">
                <a:solidFill>
                  <a:srgbClr val="CC3300"/>
                </a:solidFill>
              </a:rPr>
              <a:t>Part and Whole</a:t>
            </a:r>
            <a:endParaRPr b="1" sz="2800">
              <a:solidFill>
                <a:srgbClr val="CC3300"/>
              </a:solidFill>
            </a:endParaRPr>
          </a:p>
          <a:p>
            <a:pPr lvl="0" marL="300037" indent="-300037">
              <a:lnSpc>
                <a:spcPct val="90000"/>
              </a:lnSpc>
              <a:spcBef>
                <a:spcPts val="600"/>
              </a:spcBef>
              <a:buChar char="•"/>
              <a:defRPr sz="1800"/>
            </a:pPr>
            <a:r>
              <a:rPr sz="2800"/>
              <a:t>What happens if you switch </a:t>
            </a:r>
            <a:r>
              <a:rPr b="1" i="1" sz="2800"/>
              <a:t>book </a:t>
            </a:r>
            <a:r>
              <a:rPr sz="2800"/>
              <a:t>and </a:t>
            </a:r>
            <a:r>
              <a:rPr b="1" i="1" sz="2800"/>
              <a:t>chapter</a:t>
            </a:r>
            <a:r>
              <a:rPr i="1" sz="2800"/>
              <a:t> </a:t>
            </a:r>
            <a:r>
              <a:rPr sz="2800"/>
              <a:t>in this analogy?</a:t>
            </a:r>
            <a:endParaRPr sz="2800"/>
          </a:p>
          <a:p>
            <a:pPr lvl="0" marL="300037" indent="-300037">
              <a:lnSpc>
                <a:spcPct val="90000"/>
              </a:lnSpc>
              <a:spcBef>
                <a:spcPts val="600"/>
              </a:spcBef>
              <a:buChar char="•"/>
              <a:defRPr sz="1800"/>
            </a:pPr>
            <a:r>
              <a:rPr b="1" sz="2800"/>
              <a:t>BOOK : CHAPTER :: fender : automobile</a:t>
            </a:r>
            <a:endParaRPr b="1" sz="2800"/>
          </a:p>
          <a:p>
            <a:pPr lvl="0" marL="300037" indent="-300037">
              <a:lnSpc>
                <a:spcPct val="90000"/>
              </a:lnSpc>
              <a:spcBef>
                <a:spcPts val="600"/>
              </a:spcBef>
              <a:buChar char="•"/>
              <a:defRPr sz="1800"/>
            </a:pPr>
            <a:r>
              <a:rPr sz="2800"/>
              <a:t>Invalid analogy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37">
                                            <p:bg/>
                                          </p:spTgt>
                                        </p:tgtEl>
                                        <p:attrNameLst>
                                          <p:attrName>style.visibility</p:attrName>
                                        </p:attrNameLst>
                                      </p:cBhvr>
                                      <p:to>
                                        <p:strVal val="visible"/>
                                      </p:to>
                                    </p:set>
                                    <p:anim calcmode="lin" valueType="num">
                                      <p:cBhvr>
                                        <p:cTn id="7" dur="500" fill="hold"/>
                                        <p:tgtEl>
                                          <p:spTgt spid="37">
                                            <p:bg/>
                                          </p:spTgt>
                                        </p:tgtEl>
                                        <p:attrNameLst>
                                          <p:attrName>ppt_x</p:attrName>
                                        </p:attrNameLst>
                                      </p:cBhvr>
                                      <p:tavLst>
                                        <p:tav tm="0">
                                          <p:val>
                                            <p:strVal val="#ppt_x"/>
                                          </p:val>
                                        </p:tav>
                                        <p:tav tm="100000">
                                          <p:val>
                                            <p:strVal val="#ppt_x"/>
                                          </p:val>
                                        </p:tav>
                                      </p:tavLst>
                                    </p:anim>
                                    <p:anim calcmode="lin" valueType="num">
                                      <p:cBhvr>
                                        <p:cTn id="8" dur="500" fill="hold"/>
                                        <p:tgtEl>
                                          <p:spTgt spid="37">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37">
                                            <p:txEl>
                                              <p:pRg st="0" end="0"/>
                                            </p:txEl>
                                          </p:spTgt>
                                        </p:tgtEl>
                                        <p:attrNameLst>
                                          <p:attrName>style.visibility</p:attrName>
                                        </p:attrNameLst>
                                      </p:cBhvr>
                                      <p:to>
                                        <p:strVal val="visible"/>
                                      </p:to>
                                    </p:set>
                                    <p:anim calcmode="lin" valueType="num">
                                      <p:cBhvr>
                                        <p:cTn id="11"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37">
                                            <p:txEl>
                                              <p:pRg st="1" end="1"/>
                                            </p:txEl>
                                          </p:spTgt>
                                        </p:tgtEl>
                                        <p:attrNameLst>
                                          <p:attrName>style.visibility</p:attrName>
                                        </p:attrNameLst>
                                      </p:cBhvr>
                                      <p:to>
                                        <p:strVal val="visible"/>
                                      </p:to>
                                    </p:set>
                                    <p:anim calcmode="lin" valueType="num">
                                      <p:cBhvr>
                                        <p:cTn id="17" dur="500" fill="hold"/>
                                        <p:tgtEl>
                                          <p:spTgt spid="3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37">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1" fill="hold">
                                  <p:stCondLst>
                                    <p:cond delay="0"/>
                                  </p:stCondLst>
                                  <p:iterate type="el" backwards="0">
                                    <p:tmAbs val="0"/>
                                  </p:iterate>
                                  <p:childTnLst>
                                    <p:set>
                                      <p:cBhvr>
                                        <p:cTn id="21" fill="hold"/>
                                        <p:tgtEl>
                                          <p:spTgt spid="37">
                                            <p:txEl>
                                              <p:pRg st="2" end="2"/>
                                            </p:txEl>
                                          </p:spTgt>
                                        </p:tgtEl>
                                        <p:attrNameLst>
                                          <p:attrName>style.visibility</p:attrName>
                                        </p:attrNameLst>
                                      </p:cBhvr>
                                      <p:to>
                                        <p:strVal val="visible"/>
                                      </p:to>
                                    </p:set>
                                    <p:anim calcmode="lin" valueType="num">
                                      <p:cBhvr>
                                        <p:cTn id="22"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37">
                                            <p:txEl>
                                              <p:pRg st="3" end="3"/>
                                            </p:txEl>
                                          </p:spTgt>
                                        </p:tgtEl>
                                        <p:attrNameLst>
                                          <p:attrName>style.visibility</p:attrName>
                                        </p:attrNameLst>
                                      </p:cBhvr>
                                      <p:to>
                                        <p:strVal val="visible"/>
                                      </p:to>
                                    </p:set>
                                    <p:anim calcmode="lin" valueType="num">
                                      <p:cBhvr>
                                        <p:cTn id="28" dur="5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3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37">
                                            <p:txEl>
                                              <p:pRg st="4" end="4"/>
                                            </p:txEl>
                                          </p:spTgt>
                                        </p:tgtEl>
                                        <p:attrNameLst>
                                          <p:attrName>style.visibility</p:attrName>
                                        </p:attrNameLst>
                                      </p:cBhvr>
                                      <p:to>
                                        <p:strVal val="visible"/>
                                      </p:to>
                                    </p:set>
                                    <p:anim calcmode="lin" valueType="num">
                                      <p:cBhvr>
                                        <p:cTn id="34"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3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nodeType="clickEffect" presetClass="entr" presetSubtype="4" presetID="2" grpId="1" fill="hold">
                                  <p:stCondLst>
                                    <p:cond delay="0"/>
                                  </p:stCondLst>
                                  <p:iterate type="el" backwards="0">
                                    <p:tmAbs val="0"/>
                                  </p:iterate>
                                  <p:childTnLst>
                                    <p:set>
                                      <p:cBhvr>
                                        <p:cTn id="39" fill="hold"/>
                                        <p:tgtEl>
                                          <p:spTgt spid="37">
                                            <p:txEl>
                                              <p:pRg st="5" end="5"/>
                                            </p:txEl>
                                          </p:spTgt>
                                        </p:tgtEl>
                                        <p:attrNameLst>
                                          <p:attrName>style.visibility</p:attrName>
                                        </p:attrNameLst>
                                      </p:cBhvr>
                                      <p:to>
                                        <p:strVal val="visible"/>
                                      </p:to>
                                    </p:set>
                                    <p:anim calcmode="lin" valueType="num">
                                      <p:cBhvr>
                                        <p:cTn id="40" dur="5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3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nodeType="clickEffect" presetClass="entr" presetSubtype="4" presetID="2" grpId="1" fill="hold">
                                  <p:stCondLst>
                                    <p:cond delay="0"/>
                                  </p:stCondLst>
                                  <p:iterate type="el" backwards="0">
                                    <p:tmAbs val="0"/>
                                  </p:iterate>
                                  <p:childTnLst>
                                    <p:set>
                                      <p:cBhvr>
                                        <p:cTn id="45" fill="hold"/>
                                        <p:tgtEl>
                                          <p:spTgt spid="37">
                                            <p:txEl>
                                              <p:pRg st="6" end="6"/>
                                            </p:txEl>
                                          </p:spTgt>
                                        </p:tgtEl>
                                        <p:attrNameLst>
                                          <p:attrName>style.visibility</p:attrName>
                                        </p:attrNameLst>
                                      </p:cBhvr>
                                      <p:to>
                                        <p:strVal val="visible"/>
                                      </p:to>
                                    </p:set>
                                    <p:anim calcmode="lin" valueType="num">
                                      <p:cBhvr>
                                        <p:cTn id="46" dur="500" fill="hold"/>
                                        <p:tgtEl>
                                          <p:spTgt spid="37">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3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nodeType="clickEffect" presetClass="entr" presetSubtype="4" presetID="2" grpId="1" fill="hold">
                                  <p:stCondLst>
                                    <p:cond delay="0"/>
                                  </p:stCondLst>
                                  <p:iterate type="el" backwards="0">
                                    <p:tmAbs val="0"/>
                                  </p:iterate>
                                  <p:childTnLst>
                                    <p:set>
                                      <p:cBhvr>
                                        <p:cTn id="51" fill="hold"/>
                                        <p:tgtEl>
                                          <p:spTgt spid="37">
                                            <p:txEl>
                                              <p:pRg st="7" end="7"/>
                                            </p:txEl>
                                          </p:spTgt>
                                        </p:tgtEl>
                                        <p:attrNameLst>
                                          <p:attrName>style.visibility</p:attrName>
                                        </p:attrNameLst>
                                      </p:cBhvr>
                                      <p:to>
                                        <p:strVal val="visible"/>
                                      </p:to>
                                    </p:set>
                                    <p:anim calcmode="lin" valueType="num">
                                      <p:cBhvr>
                                        <p:cTn id="52" dur="500" fill="hold"/>
                                        <p:tgtEl>
                                          <p:spTgt spid="37">
                                            <p:txEl>
                                              <p:pRg st="7" end="7"/>
                                            </p:txEl>
                                          </p:spTgt>
                                        </p:tgtEl>
                                        <p:attrNameLst>
                                          <p:attrName>ppt_x</p:attrName>
                                        </p:attrNameLst>
                                      </p:cBhvr>
                                      <p:tavLst>
                                        <p:tav tm="0">
                                          <p:val>
                                            <p:strVal val="#ppt_x"/>
                                          </p:val>
                                        </p:tav>
                                        <p:tav tm="100000">
                                          <p:val>
                                            <p:strVal val="#ppt_x"/>
                                          </p:val>
                                        </p:tav>
                                      </p:tavLst>
                                    </p:anim>
                                    <p:anim calcmode="lin" valueType="num">
                                      <p:cBhvr>
                                        <p:cTn id="53" dur="500" fill="hold"/>
                                        <p:tgtEl>
                                          <p:spTgt spid="3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7" grpId="1"/>
    </p:bldLst>
  </p:timing>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